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90" r:id="rId1"/>
    <p:sldMasterId id="2147483895" r:id="rId2"/>
  </p:sldMasterIdLst>
  <p:notesMasterIdLst>
    <p:notesMasterId r:id="rId46"/>
  </p:notesMasterIdLst>
  <p:sldIdLst>
    <p:sldId id="355" r:id="rId3"/>
    <p:sldId id="279" r:id="rId4"/>
    <p:sldId id="356" r:id="rId5"/>
    <p:sldId id="329" r:id="rId6"/>
    <p:sldId id="314" r:id="rId7"/>
    <p:sldId id="317" r:id="rId8"/>
    <p:sldId id="344" r:id="rId9"/>
    <p:sldId id="321" r:id="rId10"/>
    <p:sldId id="304" r:id="rId11"/>
    <p:sldId id="315" r:id="rId12"/>
    <p:sldId id="347" r:id="rId13"/>
    <p:sldId id="322" r:id="rId14"/>
    <p:sldId id="328" r:id="rId15"/>
    <p:sldId id="325" r:id="rId16"/>
    <p:sldId id="327" r:id="rId17"/>
    <p:sldId id="331" r:id="rId18"/>
    <p:sldId id="323" r:id="rId19"/>
    <p:sldId id="333" r:id="rId20"/>
    <p:sldId id="334" r:id="rId21"/>
    <p:sldId id="319" r:id="rId22"/>
    <p:sldId id="299" r:id="rId23"/>
    <p:sldId id="320" r:id="rId24"/>
    <p:sldId id="318" r:id="rId25"/>
    <p:sldId id="330" r:id="rId26"/>
    <p:sldId id="335" r:id="rId27"/>
    <p:sldId id="336" r:id="rId28"/>
    <p:sldId id="338" r:id="rId29"/>
    <p:sldId id="343" r:id="rId30"/>
    <p:sldId id="305" r:id="rId31"/>
    <p:sldId id="310" r:id="rId32"/>
    <p:sldId id="348" r:id="rId33"/>
    <p:sldId id="309" r:id="rId34"/>
    <p:sldId id="311" r:id="rId35"/>
    <p:sldId id="359" r:id="rId36"/>
    <p:sldId id="349" r:id="rId37"/>
    <p:sldId id="353" r:id="rId38"/>
    <p:sldId id="350" r:id="rId39"/>
    <p:sldId id="360" r:id="rId40"/>
    <p:sldId id="296" r:id="rId41"/>
    <p:sldId id="337" r:id="rId42"/>
    <p:sldId id="316" r:id="rId43"/>
    <p:sldId id="357" r:id="rId44"/>
    <p:sldId id="358" r:id="rId45"/>
  </p:sldIdLst>
  <p:sldSz cx="1343977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" userDrawn="1">
          <p15:clr>
            <a:srgbClr val="A4A3A4"/>
          </p15:clr>
        </p15:guide>
        <p15:guide id="2" pos="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иков Дмитрий Васильевич" initials="БДВ" lastIdx="1" clrIdx="0">
    <p:extLst>
      <p:ext uri="{19B8F6BF-5375-455C-9EA6-DF929625EA0E}">
        <p15:presenceInfo xmlns:p15="http://schemas.microsoft.com/office/powerpoint/2012/main" userId="S-1-5-21-2079898349-2513646103-1676480812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D6EDFF"/>
    <a:srgbClr val="0070C0"/>
    <a:srgbClr val="ECF2F6"/>
    <a:srgbClr val="003860"/>
    <a:srgbClr val="0071AB"/>
    <a:srgbClr val="00BCE9"/>
    <a:srgbClr val="E7F5FF"/>
    <a:srgbClr val="0A8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41" autoAdjust="0"/>
  </p:normalViewPr>
  <p:slideViewPr>
    <p:cSldViewPr>
      <p:cViewPr varScale="1">
        <p:scale>
          <a:sx n="99" d="100"/>
          <a:sy n="99" d="100"/>
        </p:scale>
        <p:origin x="600" y="91"/>
      </p:cViewPr>
      <p:guideLst>
        <p:guide orient="horz" pos="68"/>
        <p:guide pos="10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2A371-6F4E-4AC0-BDE5-83113A453A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8AB18E-C3BB-47E0-8E8A-6453769D4BA8}">
      <dgm:prSet phldrT="[Текст]" custT="1"/>
      <dgm:spPr>
        <a:xfrm>
          <a:off x="357833" y="233989"/>
          <a:ext cx="7466277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«Позиция Должности» (вилка </a:t>
          </a:r>
          <a:r>
            <a:rPr lang="ru-RU" sz="2400" dirty="0" err="1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грейдов</a:t>
          </a: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, % постоянной ЗП, виды премий) </a:t>
          </a:r>
        </a:p>
      </dgm:t>
    </dgm:pt>
    <dgm:pt modelId="{6A6763AA-63BA-4998-BE5D-BE4706049752}" type="parTrans" cxnId="{0B67538E-818F-4371-AAAA-2A9C21A05677}">
      <dgm:prSet/>
      <dgm:spPr/>
      <dgm:t>
        <a:bodyPr/>
        <a:lstStyle/>
        <a:p>
          <a:endParaRPr lang="ru-RU" sz="2400"/>
        </a:p>
      </dgm:t>
    </dgm:pt>
    <dgm:pt modelId="{B0AA3BFD-68EF-43D5-A96E-88812D267B1B}" type="sibTrans" cxnId="{0B67538E-818F-4371-AAAA-2A9C21A05677}">
      <dgm:prSet/>
      <dgm:spPr>
        <a:xfrm>
          <a:off x="-5023579" y="-769664"/>
          <a:ext cx="5982726" cy="5982726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2400"/>
        </a:p>
      </dgm:t>
    </dgm:pt>
    <dgm:pt modelId="{6797A96C-55C3-4F58-9D45-19E6AF493306}">
      <dgm:prSet phldrT="[Текст]" custT="1"/>
      <dgm:spPr>
        <a:xfrm>
          <a:off x="742631" y="935601"/>
          <a:ext cx="7081479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Справочник «</a:t>
          </a:r>
          <a:r>
            <a:rPr lang="ru-RU" sz="2400" dirty="0" err="1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Оргединицы</a:t>
          </a: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», свойства должности (выбор позиции должности)</a:t>
          </a:r>
        </a:p>
      </dgm:t>
    </dgm:pt>
    <dgm:pt modelId="{8F97208D-67E0-4C1C-A27A-7981E8CAD27F}" type="parTrans" cxnId="{01192B55-8CFD-4109-8FA8-F5A505B52C54}">
      <dgm:prSet/>
      <dgm:spPr/>
      <dgm:t>
        <a:bodyPr/>
        <a:lstStyle/>
        <a:p>
          <a:endParaRPr lang="ru-RU" sz="2400"/>
        </a:p>
      </dgm:t>
    </dgm:pt>
    <dgm:pt modelId="{6A54EEDE-F5B7-4417-A3A8-66E60911715B}" type="sibTrans" cxnId="{01192B55-8CFD-4109-8FA8-F5A505B52C54}">
      <dgm:prSet/>
      <dgm:spPr/>
      <dgm:t>
        <a:bodyPr/>
        <a:lstStyle/>
        <a:p>
          <a:endParaRPr lang="ru-RU" sz="2400"/>
        </a:p>
      </dgm:t>
    </dgm:pt>
    <dgm:pt modelId="{89C2C6DC-ACC8-4B1A-ACDF-B471B61801B5}">
      <dgm:prSet phldrT="[Текст]" custT="1"/>
      <dgm:spPr>
        <a:xfrm>
          <a:off x="918590" y="1637214"/>
          <a:ext cx="6905520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Справочник «Физические лица» (выбор грейда, показатели премирования)</a:t>
          </a:r>
        </a:p>
      </dgm:t>
    </dgm:pt>
    <dgm:pt modelId="{B958C0F4-EA6F-427C-A4A8-D7D9C0C03384}" type="parTrans" cxnId="{AF97419A-38B9-4280-8229-2FAD893DFB9B}">
      <dgm:prSet/>
      <dgm:spPr/>
      <dgm:t>
        <a:bodyPr/>
        <a:lstStyle/>
        <a:p>
          <a:endParaRPr lang="ru-RU" sz="2400"/>
        </a:p>
      </dgm:t>
    </dgm:pt>
    <dgm:pt modelId="{E7F2EB3E-5E0A-4B18-9128-C94D8B3326FA}" type="sibTrans" cxnId="{AF97419A-38B9-4280-8229-2FAD893DFB9B}">
      <dgm:prSet/>
      <dgm:spPr/>
      <dgm:t>
        <a:bodyPr/>
        <a:lstStyle/>
        <a:p>
          <a:endParaRPr lang="ru-RU" sz="2400"/>
        </a:p>
      </dgm:t>
    </dgm:pt>
    <dgm:pt modelId="{F09DD176-A910-4686-8F54-7B3BBE67CCF7}">
      <dgm:prSet phldrT="[Текст]" custT="1"/>
      <dgm:spPr>
        <a:xfrm>
          <a:off x="918590" y="2338382"/>
          <a:ext cx="6905520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«Грейды» (вкладка Методы управления)</a:t>
          </a:r>
        </a:p>
      </dgm:t>
    </dgm:pt>
    <dgm:pt modelId="{60DC0676-30A4-47EE-AD4E-ECFE581B6DF8}" type="parTrans" cxnId="{AB38FE44-F022-4239-B6F3-B3B78A46C48E}">
      <dgm:prSet/>
      <dgm:spPr/>
      <dgm:t>
        <a:bodyPr/>
        <a:lstStyle/>
        <a:p>
          <a:endParaRPr lang="ru-RU" sz="2400"/>
        </a:p>
      </dgm:t>
    </dgm:pt>
    <dgm:pt modelId="{A7D67B85-64A6-42D2-8B26-56E845B44D3E}" type="sibTrans" cxnId="{AB38FE44-F022-4239-B6F3-B3B78A46C48E}">
      <dgm:prSet/>
      <dgm:spPr/>
      <dgm:t>
        <a:bodyPr/>
        <a:lstStyle/>
        <a:p>
          <a:endParaRPr lang="ru-RU" sz="2400"/>
        </a:p>
      </dgm:t>
    </dgm:pt>
    <dgm:pt modelId="{05C5C3B7-26FE-42F9-AE82-CD8E64985AAC}">
      <dgm:prSet phldrT="[Текст]" custT="1"/>
      <dgm:spPr>
        <a:xfrm>
          <a:off x="742631" y="3039995"/>
          <a:ext cx="7081479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«Расчет вилок должностных окладов» (расчет постоянной части ЗП)</a:t>
          </a:r>
        </a:p>
      </dgm:t>
    </dgm:pt>
    <dgm:pt modelId="{75FB89CC-5357-4D20-9B67-81178D938DA3}" type="parTrans" cxnId="{7BECEF52-472F-4A04-BE3B-1EA4D5C6F5A7}">
      <dgm:prSet/>
      <dgm:spPr/>
      <dgm:t>
        <a:bodyPr/>
        <a:lstStyle/>
        <a:p>
          <a:endParaRPr lang="ru-RU" sz="2400"/>
        </a:p>
      </dgm:t>
    </dgm:pt>
    <dgm:pt modelId="{29CC7832-2C00-4B16-9780-13350824153B}" type="sibTrans" cxnId="{7BECEF52-472F-4A04-BE3B-1EA4D5C6F5A7}">
      <dgm:prSet/>
      <dgm:spPr/>
      <dgm:t>
        <a:bodyPr/>
        <a:lstStyle/>
        <a:p>
          <a:endParaRPr lang="ru-RU" sz="2400"/>
        </a:p>
      </dgm:t>
    </dgm:pt>
    <dgm:pt modelId="{560C717B-8062-480E-A260-AFA5EE39E407}">
      <dgm:prSet phldrT="[Текст]" custT="1"/>
      <dgm:spPr>
        <a:xfrm>
          <a:off x="357833" y="3741607"/>
          <a:ext cx="7466277" cy="467800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Шаблоны отчетов «Модель оплаты труда», статические отчеты</a:t>
          </a:r>
        </a:p>
      </dgm:t>
    </dgm:pt>
    <dgm:pt modelId="{DE086A8B-EDF5-4AB4-95A8-62BC6761A217}" type="parTrans" cxnId="{802E046B-3153-4FBB-BE3A-759BE714D00C}">
      <dgm:prSet/>
      <dgm:spPr/>
      <dgm:t>
        <a:bodyPr/>
        <a:lstStyle/>
        <a:p>
          <a:endParaRPr lang="ru-RU" sz="2400"/>
        </a:p>
      </dgm:t>
    </dgm:pt>
    <dgm:pt modelId="{C5B8E9A3-6D42-48DD-8921-E8371DF62B3E}" type="sibTrans" cxnId="{802E046B-3153-4FBB-BE3A-759BE714D00C}">
      <dgm:prSet/>
      <dgm:spPr/>
      <dgm:t>
        <a:bodyPr/>
        <a:lstStyle/>
        <a:p>
          <a:endParaRPr lang="ru-RU" sz="2400"/>
        </a:p>
      </dgm:t>
    </dgm:pt>
    <dgm:pt modelId="{7F9EBFAF-EBB3-40BA-9CD9-AB8CC21683B6}" type="pres">
      <dgm:prSet presAssocID="{C712A371-6F4E-4AC0-BDE5-83113A453A6A}" presName="Name0" presStyleCnt="0">
        <dgm:presLayoutVars>
          <dgm:chMax val="7"/>
          <dgm:chPref val="7"/>
          <dgm:dir/>
        </dgm:presLayoutVars>
      </dgm:prSet>
      <dgm:spPr/>
    </dgm:pt>
    <dgm:pt modelId="{379B12CA-B997-4833-AE9F-193EAB19BEB4}" type="pres">
      <dgm:prSet presAssocID="{C712A371-6F4E-4AC0-BDE5-83113A453A6A}" presName="Name1" presStyleCnt="0"/>
      <dgm:spPr/>
    </dgm:pt>
    <dgm:pt modelId="{1BB5B281-EF18-4B5D-82E0-55FD4F4B4A6D}" type="pres">
      <dgm:prSet presAssocID="{C712A371-6F4E-4AC0-BDE5-83113A453A6A}" presName="cycle" presStyleCnt="0"/>
      <dgm:spPr/>
    </dgm:pt>
    <dgm:pt modelId="{BA02E35A-E083-45B7-8D58-FB2A8E8EF4D7}" type="pres">
      <dgm:prSet presAssocID="{C712A371-6F4E-4AC0-BDE5-83113A453A6A}" presName="srcNode" presStyleLbl="node1" presStyleIdx="0" presStyleCnt="6"/>
      <dgm:spPr/>
    </dgm:pt>
    <dgm:pt modelId="{EFCA1618-E0A3-4264-93D7-48D1236380E2}" type="pres">
      <dgm:prSet presAssocID="{C712A371-6F4E-4AC0-BDE5-83113A453A6A}" presName="conn" presStyleLbl="parChTrans1D2" presStyleIdx="0" presStyleCnt="1"/>
      <dgm:spPr/>
    </dgm:pt>
    <dgm:pt modelId="{14D4B851-4867-4402-80A1-493156430650}" type="pres">
      <dgm:prSet presAssocID="{C712A371-6F4E-4AC0-BDE5-83113A453A6A}" presName="extraNode" presStyleLbl="node1" presStyleIdx="0" presStyleCnt="6"/>
      <dgm:spPr/>
    </dgm:pt>
    <dgm:pt modelId="{8080D7F7-8DFC-459D-80D0-A10437B5F555}" type="pres">
      <dgm:prSet presAssocID="{C712A371-6F4E-4AC0-BDE5-83113A453A6A}" presName="dstNode" presStyleLbl="node1" presStyleIdx="0" presStyleCnt="6"/>
      <dgm:spPr/>
    </dgm:pt>
    <dgm:pt modelId="{610C731B-7276-44A6-8E73-8270627739EC}" type="pres">
      <dgm:prSet presAssocID="{6C8AB18E-C3BB-47E0-8E8A-6453769D4BA8}" presName="text_1" presStyleLbl="node1" presStyleIdx="0" presStyleCnt="6">
        <dgm:presLayoutVars>
          <dgm:bulletEnabled val="1"/>
        </dgm:presLayoutVars>
      </dgm:prSet>
      <dgm:spPr/>
    </dgm:pt>
    <dgm:pt modelId="{AC995267-4CCA-4017-A791-30DFD212EBC9}" type="pres">
      <dgm:prSet presAssocID="{6C8AB18E-C3BB-47E0-8E8A-6453769D4BA8}" presName="accent_1" presStyleCnt="0"/>
      <dgm:spPr/>
    </dgm:pt>
    <dgm:pt modelId="{F0C37BF5-D1C7-4977-B122-2BD75386C158}" type="pres">
      <dgm:prSet presAssocID="{6C8AB18E-C3BB-47E0-8E8A-6453769D4BA8}" presName="accentRepeatNode" presStyleLbl="solidFgAcc1" presStyleIdx="0" presStyleCnt="6"/>
      <dgm:spPr>
        <a:xfrm>
          <a:off x="65458" y="175514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  <dgm:pt modelId="{A43059AE-004F-4A00-9046-F05EF58FCCBE}" type="pres">
      <dgm:prSet presAssocID="{6797A96C-55C3-4F58-9D45-19E6AF493306}" presName="text_2" presStyleLbl="node1" presStyleIdx="1" presStyleCnt="6">
        <dgm:presLayoutVars>
          <dgm:bulletEnabled val="1"/>
        </dgm:presLayoutVars>
      </dgm:prSet>
      <dgm:spPr/>
    </dgm:pt>
    <dgm:pt modelId="{51573C14-4528-46E8-9572-0DF87903C163}" type="pres">
      <dgm:prSet presAssocID="{6797A96C-55C3-4F58-9D45-19E6AF493306}" presName="accent_2" presStyleCnt="0"/>
      <dgm:spPr/>
    </dgm:pt>
    <dgm:pt modelId="{27462ADD-D814-41C9-ADE2-B3F0CD6FD5D0}" type="pres">
      <dgm:prSet presAssocID="{6797A96C-55C3-4F58-9D45-19E6AF493306}" presName="accentRepeatNode" presStyleLbl="solidFgAcc1" presStyleIdx="1" presStyleCnt="6"/>
      <dgm:spPr>
        <a:xfrm>
          <a:off x="450256" y="877126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  <dgm:pt modelId="{CD49EAB3-B4C1-496C-93D2-3AD51B0F5D88}" type="pres">
      <dgm:prSet presAssocID="{89C2C6DC-ACC8-4B1A-ACDF-B471B61801B5}" presName="text_3" presStyleLbl="node1" presStyleIdx="2" presStyleCnt="6">
        <dgm:presLayoutVars>
          <dgm:bulletEnabled val="1"/>
        </dgm:presLayoutVars>
      </dgm:prSet>
      <dgm:spPr/>
    </dgm:pt>
    <dgm:pt modelId="{8B241E9E-1BE7-4F48-86F5-01A52E0A88FC}" type="pres">
      <dgm:prSet presAssocID="{89C2C6DC-ACC8-4B1A-ACDF-B471B61801B5}" presName="accent_3" presStyleCnt="0"/>
      <dgm:spPr/>
    </dgm:pt>
    <dgm:pt modelId="{8B71930C-E4CF-4E9D-9F45-1F4D266544FD}" type="pres">
      <dgm:prSet presAssocID="{89C2C6DC-ACC8-4B1A-ACDF-B471B61801B5}" presName="accentRepeatNode" presStyleLbl="solidFgAcc1" presStyleIdx="2" presStyleCnt="6"/>
      <dgm:spPr>
        <a:xfrm>
          <a:off x="626214" y="1578739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  <dgm:pt modelId="{590C48F8-0262-4147-8A08-54AF4CEC5748}" type="pres">
      <dgm:prSet presAssocID="{F09DD176-A910-4686-8F54-7B3BBE67CCF7}" presName="text_4" presStyleLbl="node1" presStyleIdx="3" presStyleCnt="6">
        <dgm:presLayoutVars>
          <dgm:bulletEnabled val="1"/>
        </dgm:presLayoutVars>
      </dgm:prSet>
      <dgm:spPr/>
    </dgm:pt>
    <dgm:pt modelId="{99F2D144-5BC6-4FD5-BE6C-62B506AEAEA9}" type="pres">
      <dgm:prSet presAssocID="{F09DD176-A910-4686-8F54-7B3BBE67CCF7}" presName="accent_4" presStyleCnt="0"/>
      <dgm:spPr/>
    </dgm:pt>
    <dgm:pt modelId="{8C9369B6-B9A0-42DE-AA37-C8424F68534B}" type="pres">
      <dgm:prSet presAssocID="{F09DD176-A910-4686-8F54-7B3BBE67CCF7}" presName="accentRepeatNode" presStyleLbl="solidFgAcc1" presStyleIdx="3" presStyleCnt="6"/>
      <dgm:spPr>
        <a:xfrm>
          <a:off x="626214" y="2279907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  <dgm:pt modelId="{AA08F561-05D0-4362-A8B7-84A995B6C9C2}" type="pres">
      <dgm:prSet presAssocID="{05C5C3B7-26FE-42F9-AE82-CD8E64985AAC}" presName="text_5" presStyleLbl="node1" presStyleIdx="4" presStyleCnt="6">
        <dgm:presLayoutVars>
          <dgm:bulletEnabled val="1"/>
        </dgm:presLayoutVars>
      </dgm:prSet>
      <dgm:spPr/>
    </dgm:pt>
    <dgm:pt modelId="{3FF92184-9A3F-4557-B1F5-63C897A4B860}" type="pres">
      <dgm:prSet presAssocID="{05C5C3B7-26FE-42F9-AE82-CD8E64985AAC}" presName="accent_5" presStyleCnt="0"/>
      <dgm:spPr/>
    </dgm:pt>
    <dgm:pt modelId="{70BB1F5B-1689-4EC1-A238-3C89BC05DDAB}" type="pres">
      <dgm:prSet presAssocID="{05C5C3B7-26FE-42F9-AE82-CD8E64985AAC}" presName="accentRepeatNode" presStyleLbl="solidFgAcc1" presStyleIdx="4" presStyleCnt="6"/>
      <dgm:spPr>
        <a:xfrm>
          <a:off x="450256" y="2981520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  <dgm:pt modelId="{FBD26AD5-E5AA-4196-A6CB-BB0A4B480139}" type="pres">
      <dgm:prSet presAssocID="{560C717B-8062-480E-A260-AFA5EE39E407}" presName="text_6" presStyleLbl="node1" presStyleIdx="5" presStyleCnt="6">
        <dgm:presLayoutVars>
          <dgm:bulletEnabled val="1"/>
        </dgm:presLayoutVars>
      </dgm:prSet>
      <dgm:spPr/>
    </dgm:pt>
    <dgm:pt modelId="{AA52FFF6-FCB1-4A02-A774-728597CEFD30}" type="pres">
      <dgm:prSet presAssocID="{560C717B-8062-480E-A260-AFA5EE39E407}" presName="accent_6" presStyleCnt="0"/>
      <dgm:spPr/>
    </dgm:pt>
    <dgm:pt modelId="{49AA01FC-A6BD-4D88-9F9E-301318F01F10}" type="pres">
      <dgm:prSet presAssocID="{560C717B-8062-480E-A260-AFA5EE39E407}" presName="accentRepeatNode" presStyleLbl="solidFgAcc1" presStyleIdx="5" presStyleCnt="6"/>
      <dgm:spPr>
        <a:xfrm>
          <a:off x="65458" y="3683132"/>
          <a:ext cx="584751" cy="58475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gm:spPr>
    </dgm:pt>
  </dgm:ptLst>
  <dgm:cxnLst>
    <dgm:cxn modelId="{5BC0A20B-70D1-4C0C-841A-9D603F9F12CE}" type="presOf" srcId="{05C5C3B7-26FE-42F9-AE82-CD8E64985AAC}" destId="{AA08F561-05D0-4362-A8B7-84A995B6C9C2}" srcOrd="0" destOrd="0" presId="urn:microsoft.com/office/officeart/2008/layout/VerticalCurvedList"/>
    <dgm:cxn modelId="{2B621E21-BFFC-46EB-AA38-BAC468A5064C}" type="presOf" srcId="{B0AA3BFD-68EF-43D5-A96E-88812D267B1B}" destId="{EFCA1618-E0A3-4264-93D7-48D1236380E2}" srcOrd="0" destOrd="0" presId="urn:microsoft.com/office/officeart/2008/layout/VerticalCurvedList"/>
    <dgm:cxn modelId="{37A96C34-5A93-4056-A911-3641241FF2EE}" type="presOf" srcId="{89C2C6DC-ACC8-4B1A-ACDF-B471B61801B5}" destId="{CD49EAB3-B4C1-496C-93D2-3AD51B0F5D88}" srcOrd="0" destOrd="0" presId="urn:microsoft.com/office/officeart/2008/layout/VerticalCurvedList"/>
    <dgm:cxn modelId="{DDBF185B-1395-430D-AEDF-6B87DEF09DE7}" type="presOf" srcId="{6797A96C-55C3-4F58-9D45-19E6AF493306}" destId="{A43059AE-004F-4A00-9046-F05EF58FCCBE}" srcOrd="0" destOrd="0" presId="urn:microsoft.com/office/officeart/2008/layout/VerticalCurvedList"/>
    <dgm:cxn modelId="{63C2A360-71BC-466F-863B-8A76AF00ECEE}" type="presOf" srcId="{F09DD176-A910-4686-8F54-7B3BBE67CCF7}" destId="{590C48F8-0262-4147-8A08-54AF4CEC5748}" srcOrd="0" destOrd="0" presId="urn:microsoft.com/office/officeart/2008/layout/VerticalCurvedList"/>
    <dgm:cxn modelId="{AB38FE44-F022-4239-B6F3-B3B78A46C48E}" srcId="{C712A371-6F4E-4AC0-BDE5-83113A453A6A}" destId="{F09DD176-A910-4686-8F54-7B3BBE67CCF7}" srcOrd="3" destOrd="0" parTransId="{60DC0676-30A4-47EE-AD4E-ECFE581B6DF8}" sibTransId="{A7D67B85-64A6-42D2-8B26-56E845B44D3E}"/>
    <dgm:cxn modelId="{802E046B-3153-4FBB-BE3A-759BE714D00C}" srcId="{C712A371-6F4E-4AC0-BDE5-83113A453A6A}" destId="{560C717B-8062-480E-A260-AFA5EE39E407}" srcOrd="5" destOrd="0" parTransId="{DE086A8B-EDF5-4AB4-95A8-62BC6761A217}" sibTransId="{C5B8E9A3-6D42-48DD-8921-E8371DF62B3E}"/>
    <dgm:cxn modelId="{7BECEF52-472F-4A04-BE3B-1EA4D5C6F5A7}" srcId="{C712A371-6F4E-4AC0-BDE5-83113A453A6A}" destId="{05C5C3B7-26FE-42F9-AE82-CD8E64985AAC}" srcOrd="4" destOrd="0" parTransId="{75FB89CC-5357-4D20-9B67-81178D938DA3}" sibTransId="{29CC7832-2C00-4B16-9780-13350824153B}"/>
    <dgm:cxn modelId="{01192B55-8CFD-4109-8FA8-F5A505B52C54}" srcId="{C712A371-6F4E-4AC0-BDE5-83113A453A6A}" destId="{6797A96C-55C3-4F58-9D45-19E6AF493306}" srcOrd="1" destOrd="0" parTransId="{8F97208D-67E0-4C1C-A27A-7981E8CAD27F}" sibTransId="{6A54EEDE-F5B7-4417-A3A8-66E60911715B}"/>
    <dgm:cxn modelId="{E270718B-8440-4779-8EC8-A0921DABD38B}" type="presOf" srcId="{6C8AB18E-C3BB-47E0-8E8A-6453769D4BA8}" destId="{610C731B-7276-44A6-8E73-8270627739EC}" srcOrd="0" destOrd="0" presId="urn:microsoft.com/office/officeart/2008/layout/VerticalCurvedList"/>
    <dgm:cxn modelId="{0B67538E-818F-4371-AAAA-2A9C21A05677}" srcId="{C712A371-6F4E-4AC0-BDE5-83113A453A6A}" destId="{6C8AB18E-C3BB-47E0-8E8A-6453769D4BA8}" srcOrd="0" destOrd="0" parTransId="{6A6763AA-63BA-4998-BE5D-BE4706049752}" sibTransId="{B0AA3BFD-68EF-43D5-A96E-88812D267B1B}"/>
    <dgm:cxn modelId="{AF97419A-38B9-4280-8229-2FAD893DFB9B}" srcId="{C712A371-6F4E-4AC0-BDE5-83113A453A6A}" destId="{89C2C6DC-ACC8-4B1A-ACDF-B471B61801B5}" srcOrd="2" destOrd="0" parTransId="{B958C0F4-EA6F-427C-A4A8-D7D9C0C03384}" sibTransId="{E7F2EB3E-5E0A-4B18-9128-C94D8B3326FA}"/>
    <dgm:cxn modelId="{40D27AD7-1D87-405F-A5F8-9AFD2249CEE0}" type="presOf" srcId="{C712A371-6F4E-4AC0-BDE5-83113A453A6A}" destId="{7F9EBFAF-EBB3-40BA-9CD9-AB8CC21683B6}" srcOrd="0" destOrd="0" presId="urn:microsoft.com/office/officeart/2008/layout/VerticalCurvedList"/>
    <dgm:cxn modelId="{B60D90F5-2C4B-4C92-9441-3B9CB2E028D2}" type="presOf" srcId="{560C717B-8062-480E-A260-AFA5EE39E407}" destId="{FBD26AD5-E5AA-4196-A6CB-BB0A4B480139}" srcOrd="0" destOrd="0" presId="urn:microsoft.com/office/officeart/2008/layout/VerticalCurvedList"/>
    <dgm:cxn modelId="{9E7B868D-D724-4794-BCA4-E9E19B12D136}" type="presParOf" srcId="{7F9EBFAF-EBB3-40BA-9CD9-AB8CC21683B6}" destId="{379B12CA-B997-4833-AE9F-193EAB19BEB4}" srcOrd="0" destOrd="0" presId="urn:microsoft.com/office/officeart/2008/layout/VerticalCurvedList"/>
    <dgm:cxn modelId="{DFDB64B9-917D-46CF-9EBE-803734E2A5D3}" type="presParOf" srcId="{379B12CA-B997-4833-AE9F-193EAB19BEB4}" destId="{1BB5B281-EF18-4B5D-82E0-55FD4F4B4A6D}" srcOrd="0" destOrd="0" presId="urn:microsoft.com/office/officeart/2008/layout/VerticalCurvedList"/>
    <dgm:cxn modelId="{98E1D0B3-6C8F-47B3-B31C-1D77F3A2842A}" type="presParOf" srcId="{1BB5B281-EF18-4B5D-82E0-55FD4F4B4A6D}" destId="{BA02E35A-E083-45B7-8D58-FB2A8E8EF4D7}" srcOrd="0" destOrd="0" presId="urn:microsoft.com/office/officeart/2008/layout/VerticalCurvedList"/>
    <dgm:cxn modelId="{6A8E0382-067B-432D-BA0A-83761D6570E7}" type="presParOf" srcId="{1BB5B281-EF18-4B5D-82E0-55FD4F4B4A6D}" destId="{EFCA1618-E0A3-4264-93D7-48D1236380E2}" srcOrd="1" destOrd="0" presId="urn:microsoft.com/office/officeart/2008/layout/VerticalCurvedList"/>
    <dgm:cxn modelId="{EADE35E0-91E4-4C04-965B-24A7D6911B0C}" type="presParOf" srcId="{1BB5B281-EF18-4B5D-82E0-55FD4F4B4A6D}" destId="{14D4B851-4867-4402-80A1-493156430650}" srcOrd="2" destOrd="0" presId="urn:microsoft.com/office/officeart/2008/layout/VerticalCurvedList"/>
    <dgm:cxn modelId="{A115963D-EDA2-4478-9F9A-C8E67DB68986}" type="presParOf" srcId="{1BB5B281-EF18-4B5D-82E0-55FD4F4B4A6D}" destId="{8080D7F7-8DFC-459D-80D0-A10437B5F555}" srcOrd="3" destOrd="0" presId="urn:microsoft.com/office/officeart/2008/layout/VerticalCurvedList"/>
    <dgm:cxn modelId="{85CE0199-BC06-4D22-BD2E-77253410F132}" type="presParOf" srcId="{379B12CA-B997-4833-AE9F-193EAB19BEB4}" destId="{610C731B-7276-44A6-8E73-8270627739EC}" srcOrd="1" destOrd="0" presId="urn:microsoft.com/office/officeart/2008/layout/VerticalCurvedList"/>
    <dgm:cxn modelId="{A89B20F1-1CAC-432A-940D-D70C67572D6B}" type="presParOf" srcId="{379B12CA-B997-4833-AE9F-193EAB19BEB4}" destId="{AC995267-4CCA-4017-A791-30DFD212EBC9}" srcOrd="2" destOrd="0" presId="urn:microsoft.com/office/officeart/2008/layout/VerticalCurvedList"/>
    <dgm:cxn modelId="{6C61752E-6D45-4B99-8F36-D9C471928483}" type="presParOf" srcId="{AC995267-4CCA-4017-A791-30DFD212EBC9}" destId="{F0C37BF5-D1C7-4977-B122-2BD75386C158}" srcOrd="0" destOrd="0" presId="urn:microsoft.com/office/officeart/2008/layout/VerticalCurvedList"/>
    <dgm:cxn modelId="{B3F8C0DE-4F1E-416F-A5B3-D4760F1FCD57}" type="presParOf" srcId="{379B12CA-B997-4833-AE9F-193EAB19BEB4}" destId="{A43059AE-004F-4A00-9046-F05EF58FCCBE}" srcOrd="3" destOrd="0" presId="urn:microsoft.com/office/officeart/2008/layout/VerticalCurvedList"/>
    <dgm:cxn modelId="{F6325533-ABF3-4A4A-9415-C00E8E7553B1}" type="presParOf" srcId="{379B12CA-B997-4833-AE9F-193EAB19BEB4}" destId="{51573C14-4528-46E8-9572-0DF87903C163}" srcOrd="4" destOrd="0" presId="urn:microsoft.com/office/officeart/2008/layout/VerticalCurvedList"/>
    <dgm:cxn modelId="{3E51D774-6A4B-4813-A767-EDEA6DEAD7A1}" type="presParOf" srcId="{51573C14-4528-46E8-9572-0DF87903C163}" destId="{27462ADD-D814-41C9-ADE2-B3F0CD6FD5D0}" srcOrd="0" destOrd="0" presId="urn:microsoft.com/office/officeart/2008/layout/VerticalCurvedList"/>
    <dgm:cxn modelId="{7C762F59-A1C9-433F-ACB0-755EE5BD2B32}" type="presParOf" srcId="{379B12CA-B997-4833-AE9F-193EAB19BEB4}" destId="{CD49EAB3-B4C1-496C-93D2-3AD51B0F5D88}" srcOrd="5" destOrd="0" presId="urn:microsoft.com/office/officeart/2008/layout/VerticalCurvedList"/>
    <dgm:cxn modelId="{9D16AF5C-0C7E-45B7-8353-BD576D8EAD85}" type="presParOf" srcId="{379B12CA-B997-4833-AE9F-193EAB19BEB4}" destId="{8B241E9E-1BE7-4F48-86F5-01A52E0A88FC}" srcOrd="6" destOrd="0" presId="urn:microsoft.com/office/officeart/2008/layout/VerticalCurvedList"/>
    <dgm:cxn modelId="{48B08E1D-F3E6-4B76-91C9-A786D702B5E3}" type="presParOf" srcId="{8B241E9E-1BE7-4F48-86F5-01A52E0A88FC}" destId="{8B71930C-E4CF-4E9D-9F45-1F4D266544FD}" srcOrd="0" destOrd="0" presId="urn:microsoft.com/office/officeart/2008/layout/VerticalCurvedList"/>
    <dgm:cxn modelId="{117A7D11-6FC4-4293-B17D-0982E5EE7E97}" type="presParOf" srcId="{379B12CA-B997-4833-AE9F-193EAB19BEB4}" destId="{590C48F8-0262-4147-8A08-54AF4CEC5748}" srcOrd="7" destOrd="0" presId="urn:microsoft.com/office/officeart/2008/layout/VerticalCurvedList"/>
    <dgm:cxn modelId="{D38E81D5-8F87-444A-9A6D-39ECAAC07233}" type="presParOf" srcId="{379B12CA-B997-4833-AE9F-193EAB19BEB4}" destId="{99F2D144-5BC6-4FD5-BE6C-62B506AEAEA9}" srcOrd="8" destOrd="0" presId="urn:microsoft.com/office/officeart/2008/layout/VerticalCurvedList"/>
    <dgm:cxn modelId="{0379771F-573B-48C1-AD3E-6B6F23808182}" type="presParOf" srcId="{99F2D144-5BC6-4FD5-BE6C-62B506AEAEA9}" destId="{8C9369B6-B9A0-42DE-AA37-C8424F68534B}" srcOrd="0" destOrd="0" presId="urn:microsoft.com/office/officeart/2008/layout/VerticalCurvedList"/>
    <dgm:cxn modelId="{CB133F68-7584-443D-9A4E-093F77CB057B}" type="presParOf" srcId="{379B12CA-B997-4833-AE9F-193EAB19BEB4}" destId="{AA08F561-05D0-4362-A8B7-84A995B6C9C2}" srcOrd="9" destOrd="0" presId="urn:microsoft.com/office/officeart/2008/layout/VerticalCurvedList"/>
    <dgm:cxn modelId="{5D2CF55C-61D0-419A-B431-5C5561C26C4E}" type="presParOf" srcId="{379B12CA-B997-4833-AE9F-193EAB19BEB4}" destId="{3FF92184-9A3F-4557-B1F5-63C897A4B860}" srcOrd="10" destOrd="0" presId="urn:microsoft.com/office/officeart/2008/layout/VerticalCurvedList"/>
    <dgm:cxn modelId="{9E9280A8-5612-49FE-8616-7807ED013980}" type="presParOf" srcId="{3FF92184-9A3F-4557-B1F5-63C897A4B860}" destId="{70BB1F5B-1689-4EC1-A238-3C89BC05DDAB}" srcOrd="0" destOrd="0" presId="urn:microsoft.com/office/officeart/2008/layout/VerticalCurvedList"/>
    <dgm:cxn modelId="{6F6FBD90-A434-430E-8CF0-FA494C13ECC2}" type="presParOf" srcId="{379B12CA-B997-4833-AE9F-193EAB19BEB4}" destId="{FBD26AD5-E5AA-4196-A6CB-BB0A4B480139}" srcOrd="11" destOrd="0" presId="urn:microsoft.com/office/officeart/2008/layout/VerticalCurvedList"/>
    <dgm:cxn modelId="{8600BAEE-1483-4274-BAD1-59ECBAC6B72D}" type="presParOf" srcId="{379B12CA-B997-4833-AE9F-193EAB19BEB4}" destId="{AA52FFF6-FCB1-4A02-A774-728597CEFD30}" srcOrd="12" destOrd="0" presId="urn:microsoft.com/office/officeart/2008/layout/VerticalCurvedList"/>
    <dgm:cxn modelId="{5B4A8F08-5D68-4F71-A990-F8ABBAF090F0}" type="presParOf" srcId="{AA52FFF6-FCB1-4A02-A774-728597CEFD30}" destId="{49AA01FC-A6BD-4D88-9F9E-301318F01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2FF09-4297-4017-96BE-31188B1410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A87B2C6-B31A-43A9-B4C4-A2E6B429B840}">
      <dgm:prSet custT="1"/>
      <dgm:spPr>
        <a:xfrm>
          <a:off x="1584178" y="155477"/>
          <a:ext cx="5112563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Переменная часть ЗП</a:t>
          </a:r>
        </a:p>
      </dgm:t>
    </dgm:pt>
    <dgm:pt modelId="{B37B4675-AC21-432F-AB2F-10B64A13FCE3}" type="parTrans" cxnId="{202DD666-BABA-44ED-ABE2-8A72DB564CA4}">
      <dgm:prSet/>
      <dgm:spPr/>
      <dgm:t>
        <a:bodyPr/>
        <a:lstStyle/>
        <a:p>
          <a:endParaRPr lang="ru-RU"/>
        </a:p>
      </dgm:t>
    </dgm:pt>
    <dgm:pt modelId="{F6FA5D1A-BAE8-482F-B8EA-07A4FE79B444}" type="sibTrans" cxnId="{202DD666-BABA-44ED-ABE2-8A72DB564CA4}">
      <dgm:prSet/>
      <dgm:spPr/>
      <dgm:t>
        <a:bodyPr/>
        <a:lstStyle/>
        <a:p>
          <a:endParaRPr lang="ru-RU"/>
        </a:p>
      </dgm:t>
    </dgm:pt>
    <dgm:pt modelId="{26F6F4B4-DF0E-494F-898C-D907F0E7F0FB}">
      <dgm:prSet/>
      <dgm:spPr>
        <a:xfrm>
          <a:off x="555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Индивидуальные (личные) достижения</a:t>
          </a:r>
        </a:p>
      </dgm:t>
    </dgm:pt>
    <dgm:pt modelId="{373DBB59-DACD-4D76-8B15-2F17E29CCEF4}" type="parTrans" cxnId="{1140483E-1842-4FFF-9D8F-424E7DF2A0F6}">
      <dgm:prSet/>
      <dgm:spPr>
        <a:xfrm>
          <a:off x="1211054" y="136597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254204"/>
              </a:lnTo>
              <a:lnTo>
                <a:pt x="0" y="254204"/>
              </a:lnTo>
              <a:lnTo>
                <a:pt x="0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1EB36F2-10FD-411D-93AD-CF2C45850D41}" type="sibTrans" cxnId="{1140483E-1842-4FFF-9D8F-424E7DF2A0F6}">
      <dgm:prSet/>
      <dgm:spPr/>
      <dgm:t>
        <a:bodyPr/>
        <a:lstStyle/>
        <a:p>
          <a:endParaRPr lang="ru-RU"/>
        </a:p>
      </dgm:t>
    </dgm:pt>
    <dgm:pt modelId="{892C08E1-E48F-41D4-9F65-81136831385E}">
      <dgm:prSet/>
      <dgm:spPr>
        <a:xfrm>
          <a:off x="2929961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Командные результаты</a:t>
          </a:r>
        </a:p>
      </dgm:t>
    </dgm:pt>
    <dgm:pt modelId="{C11872C8-C15C-46E6-AB24-3D5DFB7674E8}" type="parTrans" cxnId="{FA83CA29-BF75-4C9E-82D9-3998B085787C}">
      <dgm:prSet/>
      <dgm:spPr>
        <a:xfrm>
          <a:off x="4094739" y="1365975"/>
          <a:ext cx="91440" cy="50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87C5172-1417-4B2D-AA2B-D2A1A76F2AD9}" type="sibTrans" cxnId="{FA83CA29-BF75-4C9E-82D9-3998B085787C}">
      <dgm:prSet/>
      <dgm:spPr/>
      <dgm:t>
        <a:bodyPr/>
        <a:lstStyle/>
        <a:p>
          <a:endParaRPr lang="ru-RU"/>
        </a:p>
      </dgm:t>
    </dgm:pt>
    <dgm:pt modelId="{176DF6AD-937D-4977-811D-1D04F86C0270}">
      <dgm:prSet/>
      <dgm:spPr>
        <a:xfrm>
          <a:off x="5859367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Оценка руководителя</a:t>
          </a:r>
        </a:p>
      </dgm:t>
    </dgm:pt>
    <dgm:pt modelId="{863A4926-8AC8-4E81-8B22-7791C922AB80}" type="sibTrans" cxnId="{257744CA-0E9D-455E-BC86-384BD0C5C919}">
      <dgm:prSet/>
      <dgm:spPr/>
      <dgm:t>
        <a:bodyPr/>
        <a:lstStyle/>
        <a:p>
          <a:endParaRPr lang="ru-RU"/>
        </a:p>
      </dgm:t>
    </dgm:pt>
    <dgm:pt modelId="{C8DAAE10-BE99-4D2B-A3CE-7EACC8B6F63C}" type="parTrans" cxnId="{257744CA-0E9D-455E-BC86-384BD0C5C919}">
      <dgm:prSet/>
      <dgm:spPr>
        <a:xfrm>
          <a:off x="4140459" y="136597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4"/>
              </a:lnTo>
              <a:lnTo>
                <a:pt x="2929405" y="254204"/>
              </a:lnTo>
              <a:lnTo>
                <a:pt x="2929405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A47DD1-B904-48AF-B739-511237A6215D}" type="pres">
      <dgm:prSet presAssocID="{40E2FF09-4297-4017-96BE-31188B141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9AACB8-B12E-4DF9-BE25-0FA37938806A}" type="pres">
      <dgm:prSet presAssocID="{EA87B2C6-B31A-43A9-B4C4-A2E6B429B840}" presName="hierRoot1" presStyleCnt="0">
        <dgm:presLayoutVars>
          <dgm:hierBranch/>
        </dgm:presLayoutVars>
      </dgm:prSet>
      <dgm:spPr/>
    </dgm:pt>
    <dgm:pt modelId="{4F20269C-7BEA-495E-A7DD-A669F643C0F7}" type="pres">
      <dgm:prSet presAssocID="{EA87B2C6-B31A-43A9-B4C4-A2E6B429B840}" presName="rootComposite1" presStyleCnt="0"/>
      <dgm:spPr/>
    </dgm:pt>
    <dgm:pt modelId="{374DA861-916E-4F4E-8DB3-55405F490B13}" type="pres">
      <dgm:prSet presAssocID="{EA87B2C6-B31A-43A9-B4C4-A2E6B429B840}" presName="rootText1" presStyleLbl="node0" presStyleIdx="0" presStyleCnt="1" custScaleX="211176">
        <dgm:presLayoutVars>
          <dgm:chPref val="3"/>
        </dgm:presLayoutVars>
      </dgm:prSet>
      <dgm:spPr/>
    </dgm:pt>
    <dgm:pt modelId="{DEF12200-9AB1-4BFC-8323-0F5DD09D859D}" type="pres">
      <dgm:prSet presAssocID="{EA87B2C6-B31A-43A9-B4C4-A2E6B429B840}" presName="rootConnector1" presStyleLbl="node1" presStyleIdx="0" presStyleCnt="0"/>
      <dgm:spPr/>
    </dgm:pt>
    <dgm:pt modelId="{D0F0D5CC-4EBB-41E9-AB3A-65EF2686447C}" type="pres">
      <dgm:prSet presAssocID="{EA87B2C6-B31A-43A9-B4C4-A2E6B429B840}" presName="hierChild2" presStyleCnt="0"/>
      <dgm:spPr/>
    </dgm:pt>
    <dgm:pt modelId="{53D7F9C0-61F4-41EB-9B9B-67A7C9239D09}" type="pres">
      <dgm:prSet presAssocID="{373DBB59-DACD-4D76-8B15-2F17E29CCEF4}" presName="Name35" presStyleLbl="parChTrans1D2" presStyleIdx="0" presStyleCnt="3"/>
      <dgm:spPr/>
    </dgm:pt>
    <dgm:pt modelId="{1142199A-DD6C-40E3-AC10-01E86D07A1C2}" type="pres">
      <dgm:prSet presAssocID="{26F6F4B4-DF0E-494F-898C-D907F0E7F0FB}" presName="hierRoot2" presStyleCnt="0">
        <dgm:presLayoutVars>
          <dgm:hierBranch/>
        </dgm:presLayoutVars>
      </dgm:prSet>
      <dgm:spPr/>
    </dgm:pt>
    <dgm:pt modelId="{62ECEF95-9241-4B5A-B8F5-E1DFE934FC74}" type="pres">
      <dgm:prSet presAssocID="{26F6F4B4-DF0E-494F-898C-D907F0E7F0FB}" presName="rootComposite" presStyleCnt="0"/>
      <dgm:spPr/>
    </dgm:pt>
    <dgm:pt modelId="{19451F23-CFB2-4827-83F4-B5D42D824F72}" type="pres">
      <dgm:prSet presAssocID="{26F6F4B4-DF0E-494F-898C-D907F0E7F0FB}" presName="rootText" presStyleLbl="node2" presStyleIdx="0" presStyleCnt="3">
        <dgm:presLayoutVars>
          <dgm:chPref val="3"/>
        </dgm:presLayoutVars>
      </dgm:prSet>
      <dgm:spPr/>
    </dgm:pt>
    <dgm:pt modelId="{C073C193-0B63-4B59-BD46-23D21EEDB36B}" type="pres">
      <dgm:prSet presAssocID="{26F6F4B4-DF0E-494F-898C-D907F0E7F0FB}" presName="rootConnector" presStyleLbl="node2" presStyleIdx="0" presStyleCnt="3"/>
      <dgm:spPr/>
    </dgm:pt>
    <dgm:pt modelId="{AB39BC44-CB6B-4CA4-8AE0-F8B95341E822}" type="pres">
      <dgm:prSet presAssocID="{26F6F4B4-DF0E-494F-898C-D907F0E7F0FB}" presName="hierChild4" presStyleCnt="0"/>
      <dgm:spPr/>
    </dgm:pt>
    <dgm:pt modelId="{DAFAB017-2F2D-4336-9A9A-2B3F8550C39A}" type="pres">
      <dgm:prSet presAssocID="{26F6F4B4-DF0E-494F-898C-D907F0E7F0FB}" presName="hierChild5" presStyleCnt="0"/>
      <dgm:spPr/>
    </dgm:pt>
    <dgm:pt modelId="{7515CC54-5D02-41D3-BBD1-25B3F7C5A55B}" type="pres">
      <dgm:prSet presAssocID="{C11872C8-C15C-46E6-AB24-3D5DFB7674E8}" presName="Name35" presStyleLbl="parChTrans1D2" presStyleIdx="1" presStyleCnt="3"/>
      <dgm:spPr/>
    </dgm:pt>
    <dgm:pt modelId="{66D87C96-DC73-4C91-9A2B-BD8FA771EF02}" type="pres">
      <dgm:prSet presAssocID="{892C08E1-E48F-41D4-9F65-81136831385E}" presName="hierRoot2" presStyleCnt="0">
        <dgm:presLayoutVars>
          <dgm:hierBranch/>
        </dgm:presLayoutVars>
      </dgm:prSet>
      <dgm:spPr/>
    </dgm:pt>
    <dgm:pt modelId="{8B6149CE-494D-42B1-A4E6-E09055702B1C}" type="pres">
      <dgm:prSet presAssocID="{892C08E1-E48F-41D4-9F65-81136831385E}" presName="rootComposite" presStyleCnt="0"/>
      <dgm:spPr/>
    </dgm:pt>
    <dgm:pt modelId="{F717AC28-F966-49FC-B84C-156A68D3632C}" type="pres">
      <dgm:prSet presAssocID="{892C08E1-E48F-41D4-9F65-81136831385E}" presName="rootText" presStyleLbl="node2" presStyleIdx="1" presStyleCnt="3">
        <dgm:presLayoutVars>
          <dgm:chPref val="3"/>
        </dgm:presLayoutVars>
      </dgm:prSet>
      <dgm:spPr/>
    </dgm:pt>
    <dgm:pt modelId="{062B9A19-E26F-4A3A-8464-FF351932BBCD}" type="pres">
      <dgm:prSet presAssocID="{892C08E1-E48F-41D4-9F65-81136831385E}" presName="rootConnector" presStyleLbl="node2" presStyleIdx="1" presStyleCnt="3"/>
      <dgm:spPr/>
    </dgm:pt>
    <dgm:pt modelId="{81C51ED0-9177-4EBB-BE43-B155EC9D1A56}" type="pres">
      <dgm:prSet presAssocID="{892C08E1-E48F-41D4-9F65-81136831385E}" presName="hierChild4" presStyleCnt="0"/>
      <dgm:spPr/>
    </dgm:pt>
    <dgm:pt modelId="{B98AADF3-A0A2-4D7E-9440-0484B679B4CB}" type="pres">
      <dgm:prSet presAssocID="{892C08E1-E48F-41D4-9F65-81136831385E}" presName="hierChild5" presStyleCnt="0"/>
      <dgm:spPr/>
    </dgm:pt>
    <dgm:pt modelId="{C3EC0C1F-1EBF-4D75-B219-3E71E258CA70}" type="pres">
      <dgm:prSet presAssocID="{C8DAAE10-BE99-4D2B-A3CE-7EACC8B6F63C}" presName="Name35" presStyleLbl="parChTrans1D2" presStyleIdx="2" presStyleCnt="3"/>
      <dgm:spPr/>
    </dgm:pt>
    <dgm:pt modelId="{FEE2A092-B94F-4D84-81F7-0D78F6EDB1F4}" type="pres">
      <dgm:prSet presAssocID="{176DF6AD-937D-4977-811D-1D04F86C0270}" presName="hierRoot2" presStyleCnt="0">
        <dgm:presLayoutVars>
          <dgm:hierBranch/>
        </dgm:presLayoutVars>
      </dgm:prSet>
      <dgm:spPr/>
    </dgm:pt>
    <dgm:pt modelId="{CA9EEAC7-9DA0-4A9E-AB98-1B108EF651AE}" type="pres">
      <dgm:prSet presAssocID="{176DF6AD-937D-4977-811D-1D04F86C0270}" presName="rootComposite" presStyleCnt="0"/>
      <dgm:spPr/>
    </dgm:pt>
    <dgm:pt modelId="{A43C9B11-7413-45E2-80D5-8B5BABB1F27E}" type="pres">
      <dgm:prSet presAssocID="{176DF6AD-937D-4977-811D-1D04F86C0270}" presName="rootText" presStyleLbl="node2" presStyleIdx="2" presStyleCnt="3">
        <dgm:presLayoutVars>
          <dgm:chPref val="3"/>
        </dgm:presLayoutVars>
      </dgm:prSet>
      <dgm:spPr/>
    </dgm:pt>
    <dgm:pt modelId="{0EA78990-D937-4E51-B8EC-253E3C39FF79}" type="pres">
      <dgm:prSet presAssocID="{176DF6AD-937D-4977-811D-1D04F86C0270}" presName="rootConnector" presStyleLbl="node2" presStyleIdx="2" presStyleCnt="3"/>
      <dgm:spPr/>
    </dgm:pt>
    <dgm:pt modelId="{0156A262-E812-4042-A3ED-88FCBFE09EDD}" type="pres">
      <dgm:prSet presAssocID="{176DF6AD-937D-4977-811D-1D04F86C0270}" presName="hierChild4" presStyleCnt="0"/>
      <dgm:spPr/>
    </dgm:pt>
    <dgm:pt modelId="{3E9BC4CC-6BA4-42A7-9627-72C78A9AEDE7}" type="pres">
      <dgm:prSet presAssocID="{176DF6AD-937D-4977-811D-1D04F86C0270}" presName="hierChild5" presStyleCnt="0"/>
      <dgm:spPr/>
    </dgm:pt>
    <dgm:pt modelId="{D66838B7-6D18-41B8-8402-D2F8DCC14804}" type="pres">
      <dgm:prSet presAssocID="{EA87B2C6-B31A-43A9-B4C4-A2E6B429B840}" presName="hierChild3" presStyleCnt="0"/>
      <dgm:spPr/>
    </dgm:pt>
  </dgm:ptLst>
  <dgm:cxnLst>
    <dgm:cxn modelId="{2ACC4D00-28BA-4C58-95DA-FE615AE3C0D6}" type="presOf" srcId="{40E2FF09-4297-4017-96BE-31188B1410CD}" destId="{54A47DD1-B904-48AF-B739-511237A6215D}" srcOrd="0" destOrd="0" presId="urn:microsoft.com/office/officeart/2005/8/layout/orgChart1"/>
    <dgm:cxn modelId="{5B528C11-5C12-4D8A-935C-5CA2C2A6000D}" type="presOf" srcId="{892C08E1-E48F-41D4-9F65-81136831385E}" destId="{062B9A19-E26F-4A3A-8464-FF351932BBCD}" srcOrd="1" destOrd="0" presId="urn:microsoft.com/office/officeart/2005/8/layout/orgChart1"/>
    <dgm:cxn modelId="{75B72C1B-4F63-4A6A-9EBA-4E2ECCF457C3}" type="presOf" srcId="{176DF6AD-937D-4977-811D-1D04F86C0270}" destId="{A43C9B11-7413-45E2-80D5-8B5BABB1F27E}" srcOrd="0" destOrd="0" presId="urn:microsoft.com/office/officeart/2005/8/layout/orgChart1"/>
    <dgm:cxn modelId="{C92EB622-FEF7-4B54-8A77-33DD24097117}" type="presOf" srcId="{C8DAAE10-BE99-4D2B-A3CE-7EACC8B6F63C}" destId="{C3EC0C1F-1EBF-4D75-B219-3E71E258CA70}" srcOrd="0" destOrd="0" presId="urn:microsoft.com/office/officeart/2005/8/layout/orgChart1"/>
    <dgm:cxn modelId="{F6692829-4852-4B67-98C6-6C6DDC40A9A9}" type="presOf" srcId="{26F6F4B4-DF0E-494F-898C-D907F0E7F0FB}" destId="{19451F23-CFB2-4827-83F4-B5D42D824F72}" srcOrd="0" destOrd="0" presId="urn:microsoft.com/office/officeart/2005/8/layout/orgChart1"/>
    <dgm:cxn modelId="{FA83CA29-BF75-4C9E-82D9-3998B085787C}" srcId="{EA87B2C6-B31A-43A9-B4C4-A2E6B429B840}" destId="{892C08E1-E48F-41D4-9F65-81136831385E}" srcOrd="1" destOrd="0" parTransId="{C11872C8-C15C-46E6-AB24-3D5DFB7674E8}" sibTransId="{387C5172-1417-4B2D-AA2B-D2A1A76F2AD9}"/>
    <dgm:cxn modelId="{1140483E-1842-4FFF-9D8F-424E7DF2A0F6}" srcId="{EA87B2C6-B31A-43A9-B4C4-A2E6B429B840}" destId="{26F6F4B4-DF0E-494F-898C-D907F0E7F0FB}" srcOrd="0" destOrd="0" parTransId="{373DBB59-DACD-4D76-8B15-2F17E29CCEF4}" sibTransId="{D1EB36F2-10FD-411D-93AD-CF2C45850D41}"/>
    <dgm:cxn modelId="{484BC766-E093-49E3-A724-E8E9870A9AA2}" type="presOf" srcId="{892C08E1-E48F-41D4-9F65-81136831385E}" destId="{F717AC28-F966-49FC-B84C-156A68D3632C}" srcOrd="0" destOrd="0" presId="urn:microsoft.com/office/officeart/2005/8/layout/orgChart1"/>
    <dgm:cxn modelId="{202DD666-BABA-44ED-ABE2-8A72DB564CA4}" srcId="{40E2FF09-4297-4017-96BE-31188B1410CD}" destId="{EA87B2C6-B31A-43A9-B4C4-A2E6B429B840}" srcOrd="0" destOrd="0" parTransId="{B37B4675-AC21-432F-AB2F-10B64A13FCE3}" sibTransId="{F6FA5D1A-BAE8-482F-B8EA-07A4FE79B444}"/>
    <dgm:cxn modelId="{5D38455A-5B4B-4C8A-BBAC-BD39C2841BEC}" type="presOf" srcId="{EA87B2C6-B31A-43A9-B4C4-A2E6B429B840}" destId="{374DA861-916E-4F4E-8DB3-55405F490B13}" srcOrd="0" destOrd="0" presId="urn:microsoft.com/office/officeart/2005/8/layout/orgChart1"/>
    <dgm:cxn modelId="{10CA838F-1201-4D26-9290-B35603607FBA}" type="presOf" srcId="{EA87B2C6-B31A-43A9-B4C4-A2E6B429B840}" destId="{DEF12200-9AB1-4BFC-8323-0F5DD09D859D}" srcOrd="1" destOrd="0" presId="urn:microsoft.com/office/officeart/2005/8/layout/orgChart1"/>
    <dgm:cxn modelId="{62DB90B3-AE4A-4E29-BB62-4A19E5905DD2}" type="presOf" srcId="{373DBB59-DACD-4D76-8B15-2F17E29CCEF4}" destId="{53D7F9C0-61F4-41EB-9B9B-67A7C9239D09}" srcOrd="0" destOrd="0" presId="urn:microsoft.com/office/officeart/2005/8/layout/orgChart1"/>
    <dgm:cxn modelId="{0DEBDFC6-181F-4E02-B545-45E3DBB31E43}" type="presOf" srcId="{C11872C8-C15C-46E6-AB24-3D5DFB7674E8}" destId="{7515CC54-5D02-41D3-BBD1-25B3F7C5A55B}" srcOrd="0" destOrd="0" presId="urn:microsoft.com/office/officeart/2005/8/layout/orgChart1"/>
    <dgm:cxn modelId="{257744CA-0E9D-455E-BC86-384BD0C5C919}" srcId="{EA87B2C6-B31A-43A9-B4C4-A2E6B429B840}" destId="{176DF6AD-937D-4977-811D-1D04F86C0270}" srcOrd="2" destOrd="0" parTransId="{C8DAAE10-BE99-4D2B-A3CE-7EACC8B6F63C}" sibTransId="{863A4926-8AC8-4E81-8B22-7791C922AB80}"/>
    <dgm:cxn modelId="{14B1E0E1-1AB0-4FF0-B9FC-2FA9D60E9B60}" type="presOf" srcId="{176DF6AD-937D-4977-811D-1D04F86C0270}" destId="{0EA78990-D937-4E51-B8EC-253E3C39FF79}" srcOrd="1" destOrd="0" presId="urn:microsoft.com/office/officeart/2005/8/layout/orgChart1"/>
    <dgm:cxn modelId="{89C5EDEA-BFFD-4DBF-AEB5-F58EB4E45863}" type="presOf" srcId="{26F6F4B4-DF0E-494F-898C-D907F0E7F0FB}" destId="{C073C193-0B63-4B59-BD46-23D21EEDB36B}" srcOrd="1" destOrd="0" presId="urn:microsoft.com/office/officeart/2005/8/layout/orgChart1"/>
    <dgm:cxn modelId="{BB13D552-58E6-4E5C-AA26-7C53DDA31E5B}" type="presParOf" srcId="{54A47DD1-B904-48AF-B739-511237A6215D}" destId="{149AACB8-B12E-4DF9-BE25-0FA37938806A}" srcOrd="0" destOrd="0" presId="urn:microsoft.com/office/officeart/2005/8/layout/orgChart1"/>
    <dgm:cxn modelId="{746A543F-5D62-4E25-808E-1EE8BD809500}" type="presParOf" srcId="{149AACB8-B12E-4DF9-BE25-0FA37938806A}" destId="{4F20269C-7BEA-495E-A7DD-A669F643C0F7}" srcOrd="0" destOrd="0" presId="urn:microsoft.com/office/officeart/2005/8/layout/orgChart1"/>
    <dgm:cxn modelId="{FE0C1F10-C326-4973-8CAA-858639E17EED}" type="presParOf" srcId="{4F20269C-7BEA-495E-A7DD-A669F643C0F7}" destId="{374DA861-916E-4F4E-8DB3-55405F490B13}" srcOrd="0" destOrd="0" presId="urn:microsoft.com/office/officeart/2005/8/layout/orgChart1"/>
    <dgm:cxn modelId="{AF00FB66-1D4E-4AEC-B79C-8C32BD6216EF}" type="presParOf" srcId="{4F20269C-7BEA-495E-A7DD-A669F643C0F7}" destId="{DEF12200-9AB1-4BFC-8323-0F5DD09D859D}" srcOrd="1" destOrd="0" presId="urn:microsoft.com/office/officeart/2005/8/layout/orgChart1"/>
    <dgm:cxn modelId="{76F9ADCF-4B3A-40AC-976F-C01DC85619DF}" type="presParOf" srcId="{149AACB8-B12E-4DF9-BE25-0FA37938806A}" destId="{D0F0D5CC-4EBB-41E9-AB3A-65EF2686447C}" srcOrd="1" destOrd="0" presId="urn:microsoft.com/office/officeart/2005/8/layout/orgChart1"/>
    <dgm:cxn modelId="{CDCC0740-523A-46CF-B9E5-31ACAD08DC44}" type="presParOf" srcId="{D0F0D5CC-4EBB-41E9-AB3A-65EF2686447C}" destId="{53D7F9C0-61F4-41EB-9B9B-67A7C9239D09}" srcOrd="0" destOrd="0" presId="urn:microsoft.com/office/officeart/2005/8/layout/orgChart1"/>
    <dgm:cxn modelId="{95B5A0D2-BB3C-416E-BE36-49B1829C11D9}" type="presParOf" srcId="{D0F0D5CC-4EBB-41E9-AB3A-65EF2686447C}" destId="{1142199A-DD6C-40E3-AC10-01E86D07A1C2}" srcOrd="1" destOrd="0" presId="urn:microsoft.com/office/officeart/2005/8/layout/orgChart1"/>
    <dgm:cxn modelId="{B1C1D6BB-DE9B-4221-A042-EEA148660D94}" type="presParOf" srcId="{1142199A-DD6C-40E3-AC10-01E86D07A1C2}" destId="{62ECEF95-9241-4B5A-B8F5-E1DFE934FC74}" srcOrd="0" destOrd="0" presId="urn:microsoft.com/office/officeart/2005/8/layout/orgChart1"/>
    <dgm:cxn modelId="{523D3BB8-E22A-4B9B-AD08-41CDC22ABEF9}" type="presParOf" srcId="{62ECEF95-9241-4B5A-B8F5-E1DFE934FC74}" destId="{19451F23-CFB2-4827-83F4-B5D42D824F72}" srcOrd="0" destOrd="0" presId="urn:microsoft.com/office/officeart/2005/8/layout/orgChart1"/>
    <dgm:cxn modelId="{CF28D5B7-8429-463A-850D-4F7756A55C0E}" type="presParOf" srcId="{62ECEF95-9241-4B5A-B8F5-E1DFE934FC74}" destId="{C073C193-0B63-4B59-BD46-23D21EEDB36B}" srcOrd="1" destOrd="0" presId="urn:microsoft.com/office/officeart/2005/8/layout/orgChart1"/>
    <dgm:cxn modelId="{37E37C72-E607-4546-A634-AE628ABA2576}" type="presParOf" srcId="{1142199A-DD6C-40E3-AC10-01E86D07A1C2}" destId="{AB39BC44-CB6B-4CA4-8AE0-F8B95341E822}" srcOrd="1" destOrd="0" presId="urn:microsoft.com/office/officeart/2005/8/layout/orgChart1"/>
    <dgm:cxn modelId="{41CF6AEE-AEF8-4E0B-B502-B1410D97A443}" type="presParOf" srcId="{1142199A-DD6C-40E3-AC10-01E86D07A1C2}" destId="{DAFAB017-2F2D-4336-9A9A-2B3F8550C39A}" srcOrd="2" destOrd="0" presId="urn:microsoft.com/office/officeart/2005/8/layout/orgChart1"/>
    <dgm:cxn modelId="{E9541283-53DC-4306-AD8F-B6D3097EBAE0}" type="presParOf" srcId="{D0F0D5CC-4EBB-41E9-AB3A-65EF2686447C}" destId="{7515CC54-5D02-41D3-BBD1-25B3F7C5A55B}" srcOrd="2" destOrd="0" presId="urn:microsoft.com/office/officeart/2005/8/layout/orgChart1"/>
    <dgm:cxn modelId="{491BBEF4-33DF-47DF-9F6E-10A7E578D488}" type="presParOf" srcId="{D0F0D5CC-4EBB-41E9-AB3A-65EF2686447C}" destId="{66D87C96-DC73-4C91-9A2B-BD8FA771EF02}" srcOrd="3" destOrd="0" presId="urn:microsoft.com/office/officeart/2005/8/layout/orgChart1"/>
    <dgm:cxn modelId="{3F713233-F9F0-4AA8-8828-CEEC1ADE63EC}" type="presParOf" srcId="{66D87C96-DC73-4C91-9A2B-BD8FA771EF02}" destId="{8B6149CE-494D-42B1-A4E6-E09055702B1C}" srcOrd="0" destOrd="0" presId="urn:microsoft.com/office/officeart/2005/8/layout/orgChart1"/>
    <dgm:cxn modelId="{B7464139-2523-44C4-A9E0-779EDB9E060B}" type="presParOf" srcId="{8B6149CE-494D-42B1-A4E6-E09055702B1C}" destId="{F717AC28-F966-49FC-B84C-156A68D3632C}" srcOrd="0" destOrd="0" presId="urn:microsoft.com/office/officeart/2005/8/layout/orgChart1"/>
    <dgm:cxn modelId="{D973508E-ACC6-4929-95AD-707CBA167D28}" type="presParOf" srcId="{8B6149CE-494D-42B1-A4E6-E09055702B1C}" destId="{062B9A19-E26F-4A3A-8464-FF351932BBCD}" srcOrd="1" destOrd="0" presId="urn:microsoft.com/office/officeart/2005/8/layout/orgChart1"/>
    <dgm:cxn modelId="{0D5C6607-2CF0-4E3D-B2F0-AEE5F2DBE101}" type="presParOf" srcId="{66D87C96-DC73-4C91-9A2B-BD8FA771EF02}" destId="{81C51ED0-9177-4EBB-BE43-B155EC9D1A56}" srcOrd="1" destOrd="0" presId="urn:microsoft.com/office/officeart/2005/8/layout/orgChart1"/>
    <dgm:cxn modelId="{ABB7C196-C748-4C1E-9038-C729059D303D}" type="presParOf" srcId="{66D87C96-DC73-4C91-9A2B-BD8FA771EF02}" destId="{B98AADF3-A0A2-4D7E-9440-0484B679B4CB}" srcOrd="2" destOrd="0" presId="urn:microsoft.com/office/officeart/2005/8/layout/orgChart1"/>
    <dgm:cxn modelId="{17F31283-C37E-4BC7-ACB6-FF927AF9AFC8}" type="presParOf" srcId="{D0F0D5CC-4EBB-41E9-AB3A-65EF2686447C}" destId="{C3EC0C1F-1EBF-4D75-B219-3E71E258CA70}" srcOrd="4" destOrd="0" presId="urn:microsoft.com/office/officeart/2005/8/layout/orgChart1"/>
    <dgm:cxn modelId="{B0E1E934-D825-4C3B-B6A3-246804F2C579}" type="presParOf" srcId="{D0F0D5CC-4EBB-41E9-AB3A-65EF2686447C}" destId="{FEE2A092-B94F-4D84-81F7-0D78F6EDB1F4}" srcOrd="5" destOrd="0" presId="urn:microsoft.com/office/officeart/2005/8/layout/orgChart1"/>
    <dgm:cxn modelId="{26A0689C-6AD7-4A7D-9C5E-6BEBCEDF57A4}" type="presParOf" srcId="{FEE2A092-B94F-4D84-81F7-0D78F6EDB1F4}" destId="{CA9EEAC7-9DA0-4A9E-AB98-1B108EF651AE}" srcOrd="0" destOrd="0" presId="urn:microsoft.com/office/officeart/2005/8/layout/orgChart1"/>
    <dgm:cxn modelId="{4C3711EA-FF08-4265-B129-263E39809BDC}" type="presParOf" srcId="{CA9EEAC7-9DA0-4A9E-AB98-1B108EF651AE}" destId="{A43C9B11-7413-45E2-80D5-8B5BABB1F27E}" srcOrd="0" destOrd="0" presId="urn:microsoft.com/office/officeart/2005/8/layout/orgChart1"/>
    <dgm:cxn modelId="{A9B3DACC-7EE3-4B5C-B1B3-B1DFB22EAA17}" type="presParOf" srcId="{CA9EEAC7-9DA0-4A9E-AB98-1B108EF651AE}" destId="{0EA78990-D937-4E51-B8EC-253E3C39FF79}" srcOrd="1" destOrd="0" presId="urn:microsoft.com/office/officeart/2005/8/layout/orgChart1"/>
    <dgm:cxn modelId="{E53F94F6-237E-49B8-9E4C-D75DC375CDCC}" type="presParOf" srcId="{FEE2A092-B94F-4D84-81F7-0D78F6EDB1F4}" destId="{0156A262-E812-4042-A3ED-88FCBFE09EDD}" srcOrd="1" destOrd="0" presId="urn:microsoft.com/office/officeart/2005/8/layout/orgChart1"/>
    <dgm:cxn modelId="{06699F33-8A92-493D-926F-907256104B81}" type="presParOf" srcId="{FEE2A092-B94F-4D84-81F7-0D78F6EDB1F4}" destId="{3E9BC4CC-6BA4-42A7-9627-72C78A9AEDE7}" srcOrd="2" destOrd="0" presId="urn:microsoft.com/office/officeart/2005/8/layout/orgChart1"/>
    <dgm:cxn modelId="{4DBA4CF5-0DD1-4BA0-8A91-F2AE4989817F}" type="presParOf" srcId="{149AACB8-B12E-4DF9-BE25-0FA37938806A}" destId="{D66838B7-6D18-41B8-8402-D2F8DCC148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A1618-E0A3-4264-93D7-48D1236380E2}">
      <dsp:nvSpPr>
        <dsp:cNvPr id="0" name=""/>
        <dsp:cNvSpPr/>
      </dsp:nvSpPr>
      <dsp:spPr>
        <a:xfrm>
          <a:off x="-5973169" y="-914027"/>
          <a:ext cx="7110771" cy="7110771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C731B-7276-44A6-8E73-8270627739EC}">
      <dsp:nvSpPr>
        <dsp:cNvPr id="0" name=""/>
        <dsp:cNvSpPr/>
      </dsp:nvSpPr>
      <dsp:spPr>
        <a:xfrm>
          <a:off x="423725" y="278187"/>
          <a:ext cx="11278037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«Позиция Должности» (вилка </a:t>
          </a:r>
          <a:r>
            <a:rPr lang="ru-RU" sz="2400" kern="1200" dirty="0" err="1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грейдов</a:t>
          </a: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, % постоянной ЗП, виды премий) </a:t>
          </a:r>
        </a:p>
      </dsp:txBody>
      <dsp:txXfrm>
        <a:off x="423725" y="278187"/>
        <a:ext cx="11278037" cy="556164"/>
      </dsp:txXfrm>
    </dsp:sp>
    <dsp:sp modelId="{F0C37BF5-D1C7-4977-B122-2BD75386C158}">
      <dsp:nvSpPr>
        <dsp:cNvPr id="0" name=""/>
        <dsp:cNvSpPr/>
      </dsp:nvSpPr>
      <dsp:spPr>
        <a:xfrm>
          <a:off x="76122" y="208667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059AE-004F-4A00-9046-F05EF58FCCBE}">
      <dsp:nvSpPr>
        <dsp:cNvPr id="0" name=""/>
        <dsp:cNvSpPr/>
      </dsp:nvSpPr>
      <dsp:spPr>
        <a:xfrm>
          <a:off x="881208" y="1112328"/>
          <a:ext cx="10820554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Справочник «</a:t>
          </a:r>
          <a:r>
            <a:rPr lang="ru-RU" sz="2400" kern="1200" dirty="0" err="1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Оргединицы</a:t>
          </a: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», свойства должности (выбор позиции должности)</a:t>
          </a:r>
        </a:p>
      </dsp:txBody>
      <dsp:txXfrm>
        <a:off x="881208" y="1112328"/>
        <a:ext cx="10820554" cy="556164"/>
      </dsp:txXfrm>
    </dsp:sp>
    <dsp:sp modelId="{27462ADD-D814-41C9-ADE2-B3F0CD6FD5D0}">
      <dsp:nvSpPr>
        <dsp:cNvPr id="0" name=""/>
        <dsp:cNvSpPr/>
      </dsp:nvSpPr>
      <dsp:spPr>
        <a:xfrm>
          <a:off x="533605" y="1042808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9EAB3-B4C1-496C-93D2-3AD51B0F5D88}">
      <dsp:nvSpPr>
        <dsp:cNvPr id="0" name=""/>
        <dsp:cNvSpPr/>
      </dsp:nvSpPr>
      <dsp:spPr>
        <a:xfrm>
          <a:off x="1090404" y="1946469"/>
          <a:ext cx="10611358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Справочник «Физические лица» (выбор грейда, показатели премирования)</a:t>
          </a:r>
        </a:p>
      </dsp:txBody>
      <dsp:txXfrm>
        <a:off x="1090404" y="1946469"/>
        <a:ext cx="10611358" cy="556164"/>
      </dsp:txXfrm>
    </dsp:sp>
    <dsp:sp modelId="{8B71930C-E4CF-4E9D-9F45-1F4D266544FD}">
      <dsp:nvSpPr>
        <dsp:cNvPr id="0" name=""/>
        <dsp:cNvSpPr/>
      </dsp:nvSpPr>
      <dsp:spPr>
        <a:xfrm>
          <a:off x="742801" y="1876949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C48F8-0262-4147-8A08-54AF4CEC5748}">
      <dsp:nvSpPr>
        <dsp:cNvPr id="0" name=""/>
        <dsp:cNvSpPr/>
      </dsp:nvSpPr>
      <dsp:spPr>
        <a:xfrm>
          <a:off x="1090404" y="2780082"/>
          <a:ext cx="10611358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«Грейды» (вкладка Методы управления)</a:t>
          </a:r>
        </a:p>
      </dsp:txBody>
      <dsp:txXfrm>
        <a:off x="1090404" y="2780082"/>
        <a:ext cx="10611358" cy="556164"/>
      </dsp:txXfrm>
    </dsp:sp>
    <dsp:sp modelId="{8C9369B6-B9A0-42DE-AA37-C8424F68534B}">
      <dsp:nvSpPr>
        <dsp:cNvPr id="0" name=""/>
        <dsp:cNvSpPr/>
      </dsp:nvSpPr>
      <dsp:spPr>
        <a:xfrm>
          <a:off x="742801" y="2710562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8F561-05D0-4362-A8B7-84A995B6C9C2}">
      <dsp:nvSpPr>
        <dsp:cNvPr id="0" name=""/>
        <dsp:cNvSpPr/>
      </dsp:nvSpPr>
      <dsp:spPr>
        <a:xfrm>
          <a:off x="881208" y="3614223"/>
          <a:ext cx="10820554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Каталог «Расчет вилок должностных окладов» (расчет постоянной части ЗП)</a:t>
          </a:r>
        </a:p>
      </dsp:txBody>
      <dsp:txXfrm>
        <a:off x="881208" y="3614223"/>
        <a:ext cx="10820554" cy="556164"/>
      </dsp:txXfrm>
    </dsp:sp>
    <dsp:sp modelId="{70BB1F5B-1689-4EC1-A238-3C89BC05DDAB}">
      <dsp:nvSpPr>
        <dsp:cNvPr id="0" name=""/>
        <dsp:cNvSpPr/>
      </dsp:nvSpPr>
      <dsp:spPr>
        <a:xfrm>
          <a:off x="533605" y="3544703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26AD5-E5AA-4196-A6CB-BB0A4B480139}">
      <dsp:nvSpPr>
        <dsp:cNvPr id="0" name=""/>
        <dsp:cNvSpPr/>
      </dsp:nvSpPr>
      <dsp:spPr>
        <a:xfrm>
          <a:off x="423725" y="4448364"/>
          <a:ext cx="11278037" cy="556164"/>
        </a:xfrm>
        <a:prstGeom prst="rect">
          <a:avLst/>
        </a:prstGeom>
        <a:solidFill>
          <a:srgbClr val="00386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4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Шаблоны отчетов «Модель оплаты труда», статические отчеты</a:t>
          </a:r>
        </a:p>
      </dsp:txBody>
      <dsp:txXfrm>
        <a:off x="423725" y="4448364"/>
        <a:ext cx="11278037" cy="556164"/>
      </dsp:txXfrm>
    </dsp:sp>
    <dsp:sp modelId="{49AA01FC-A6BD-4D88-9F9E-301318F01F10}">
      <dsp:nvSpPr>
        <dsp:cNvPr id="0" name=""/>
        <dsp:cNvSpPr/>
      </dsp:nvSpPr>
      <dsp:spPr>
        <a:xfrm>
          <a:off x="76122" y="4378844"/>
          <a:ext cx="695205" cy="695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386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C0C1F-1EBF-4D75-B219-3E71E258CA70}">
      <dsp:nvSpPr>
        <dsp:cNvPr id="0" name=""/>
        <dsp:cNvSpPr/>
      </dsp:nvSpPr>
      <dsp:spPr>
        <a:xfrm>
          <a:off x="4140459" y="136597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4"/>
              </a:lnTo>
              <a:lnTo>
                <a:pt x="2929405" y="254204"/>
              </a:lnTo>
              <a:lnTo>
                <a:pt x="2929405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5CC54-5D02-41D3-BBD1-25B3F7C5A55B}">
      <dsp:nvSpPr>
        <dsp:cNvPr id="0" name=""/>
        <dsp:cNvSpPr/>
      </dsp:nvSpPr>
      <dsp:spPr>
        <a:xfrm>
          <a:off x="4094739" y="1365975"/>
          <a:ext cx="91440" cy="50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7F9C0-61F4-41EB-9B9B-67A7C9239D09}">
      <dsp:nvSpPr>
        <dsp:cNvPr id="0" name=""/>
        <dsp:cNvSpPr/>
      </dsp:nvSpPr>
      <dsp:spPr>
        <a:xfrm>
          <a:off x="1211054" y="136597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254204"/>
              </a:lnTo>
              <a:lnTo>
                <a:pt x="0" y="254204"/>
              </a:lnTo>
              <a:lnTo>
                <a:pt x="0" y="508409"/>
              </a:lnTo>
            </a:path>
          </a:pathLst>
        </a:custGeom>
        <a:noFill/>
        <a:ln w="25400" cap="flat" cmpd="sng" algn="ctr">
          <a:solidFill>
            <a:srgbClr val="ED1B2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DA861-916E-4F4E-8DB3-55405F490B13}">
      <dsp:nvSpPr>
        <dsp:cNvPr id="0" name=""/>
        <dsp:cNvSpPr/>
      </dsp:nvSpPr>
      <dsp:spPr>
        <a:xfrm>
          <a:off x="1584178" y="155477"/>
          <a:ext cx="5112563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Переменная часть ЗП</a:t>
          </a:r>
        </a:p>
      </dsp:txBody>
      <dsp:txXfrm>
        <a:off x="1584178" y="155477"/>
        <a:ext cx="5112563" cy="1210498"/>
      </dsp:txXfrm>
    </dsp:sp>
    <dsp:sp modelId="{19451F23-CFB2-4827-83F4-B5D42D824F72}">
      <dsp:nvSpPr>
        <dsp:cNvPr id="0" name=""/>
        <dsp:cNvSpPr/>
      </dsp:nvSpPr>
      <dsp:spPr>
        <a:xfrm>
          <a:off x="555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Индивидуальные (личные) достижения</a:t>
          </a:r>
        </a:p>
      </dsp:txBody>
      <dsp:txXfrm>
        <a:off x="555" y="1874384"/>
        <a:ext cx="2420996" cy="1210498"/>
      </dsp:txXfrm>
    </dsp:sp>
    <dsp:sp modelId="{F717AC28-F966-49FC-B84C-156A68D3632C}">
      <dsp:nvSpPr>
        <dsp:cNvPr id="0" name=""/>
        <dsp:cNvSpPr/>
      </dsp:nvSpPr>
      <dsp:spPr>
        <a:xfrm>
          <a:off x="2929961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Командные результаты</a:t>
          </a:r>
        </a:p>
      </dsp:txBody>
      <dsp:txXfrm>
        <a:off x="2929961" y="1874384"/>
        <a:ext cx="2420996" cy="1210498"/>
      </dsp:txXfrm>
    </dsp:sp>
    <dsp:sp modelId="{A43C9B11-7413-45E2-80D5-8B5BABB1F27E}">
      <dsp:nvSpPr>
        <dsp:cNvPr id="0" name=""/>
        <dsp:cNvSpPr/>
      </dsp:nvSpPr>
      <dsp:spPr>
        <a:xfrm>
          <a:off x="5859367" y="1874384"/>
          <a:ext cx="2420996" cy="1210498"/>
        </a:xfrm>
        <a:prstGeom prst="rect">
          <a:avLst/>
        </a:prstGeom>
        <a:solidFill>
          <a:srgbClr val="0095CE"/>
        </a:solidFill>
        <a:ln w="25400" cap="flat" cmpd="sng" algn="ctr">
          <a:solidFill>
            <a:srgbClr val="E6E6E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1" i="0" u="none" strike="noStrike" kern="1200" cap="none" normalizeH="0" baseline="0" dirty="0">
              <a:ln>
                <a:noFill/>
              </a:ln>
              <a:solidFill>
                <a:srgbClr val="E6E6EB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Оценка руководителя</a:t>
          </a:r>
        </a:p>
      </dsp:txBody>
      <dsp:txXfrm>
        <a:off x="5859367" y="1874384"/>
        <a:ext cx="2420996" cy="121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026F6F-6E81-4DFD-B28A-701C86F926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25AEFC-4B83-470B-A891-F4B5D47C4D6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61C2D5-2FBD-4B55-97A9-4C7EC9D549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9BD1554-6E7E-40BC-AE44-1AED8D4368B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27DEB5F-6DE5-4E34-963C-95606B2B7A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6190A15-F20B-4FF4-B0B0-7338EA472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4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0CE14B2-995A-451B-A081-BF8F7A3688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3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3143" y="7164213"/>
            <a:ext cx="6718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ECF2F6">
                    <a:alpha val="40000"/>
                  </a:srgbClr>
                </a:solidFill>
              </a:rPr>
              <a:t>ПРОЕКТИРОВАНИЕ БИЗНЕС-АРХИТЕКТУР 2022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0" y="179437"/>
            <a:ext cx="13272615" cy="540000"/>
          </a:xfrm>
          <a:solidFill>
            <a:srgbClr val="0A8CC8"/>
          </a:solidFill>
        </p:spPr>
        <p:txBody>
          <a:bodyPr anchor="t" anchorCtr="0">
            <a:spAutoFit/>
          </a:bodyPr>
          <a:lstStyle>
            <a:lvl1pPr>
              <a:defRPr baseline="0"/>
            </a:lvl1pPr>
          </a:lstStyle>
          <a:p>
            <a:r>
              <a:rPr lang="ru-RU" dirty="0">
                <a:latin typeface="+mj-lt"/>
              </a:rPr>
              <a:t>Заголовок слайда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95151" y="1070161"/>
            <a:ext cx="12961440" cy="5833392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>
              <a:spcBef>
                <a:spcPts val="3000"/>
              </a:spcBef>
            </a:pPr>
            <a:r>
              <a:rPr lang="ru-RU" sz="2800" dirty="0"/>
              <a:t>Заголовок подраздела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0F4F7"/>
                </a:solidFill>
              </a:rPr>
              <a:t>Элемент списка 1;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0F4F7"/>
                </a:solidFill>
              </a:rPr>
              <a:t>Элемент списка 2.</a:t>
            </a:r>
          </a:p>
          <a:p>
            <a:pPr>
              <a:spcBef>
                <a:spcPts val="3000"/>
              </a:spcBef>
            </a:pPr>
            <a:r>
              <a:rPr lang="ru-RU" sz="2800" dirty="0"/>
              <a:t>Заголовок подраздела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0F4F7"/>
                </a:solidFill>
              </a:rPr>
              <a:t>Элемент списка 1;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0F4F7"/>
                </a:solidFill>
              </a:rPr>
              <a:t>Элемент списка 2.</a:t>
            </a:r>
          </a:p>
        </p:txBody>
      </p:sp>
    </p:spTree>
    <p:extLst>
      <p:ext uri="{BB962C8B-B14F-4D97-AF65-F5344CB8AC3E}">
        <p14:creationId xmlns:p14="http://schemas.microsoft.com/office/powerpoint/2010/main" val="12934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о-син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D5154EF8-96C0-F748-8F22-DF1EF403F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4143" y="1381917"/>
            <a:ext cx="4176713" cy="5426869"/>
          </a:xfrm>
        </p:spPr>
        <p:txBody>
          <a:bodyPr/>
          <a:lstStyle>
            <a:lvl1pPr marL="342900" indent="-342900">
              <a:buClr>
                <a:srgbClr val="ECF2F6"/>
              </a:buClr>
              <a:buFont typeface="Arial" panose="020B0604020202020204" pitchFamily="34" charset="0"/>
              <a:buChar char="•"/>
              <a:defRPr>
                <a:solidFill>
                  <a:srgbClr val="ECF2F6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3143" y="7164213"/>
            <a:ext cx="6718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1AB">
                    <a:alpha val="40000"/>
                  </a:srgbClr>
                </a:solidFill>
              </a:rPr>
              <a:t>ПРОЕКТИРОВАНИЕ БИЗНЕС-АРХИТЕКТУР 2022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0" y="172446"/>
            <a:ext cx="8520087" cy="540000"/>
          </a:xfrm>
          <a:solidFill>
            <a:srgbClr val="00BCE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/>
            </a:lvl1pPr>
          </a:lstStyle>
          <a:p>
            <a:r>
              <a:rPr lang="ru-RU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Заголовок слайда</a:t>
            </a:r>
          </a:p>
        </p:txBody>
      </p:sp>
      <p:sp>
        <p:nvSpPr>
          <p:cNvPr id="7" name="Объект 4"/>
          <p:cNvSpPr>
            <a:spLocks noGrp="1"/>
          </p:cNvSpPr>
          <p:nvPr>
            <p:ph idx="1" hasCustomPrompt="1"/>
          </p:nvPr>
        </p:nvSpPr>
        <p:spPr>
          <a:xfrm>
            <a:off x="95151" y="1092001"/>
            <a:ext cx="8280920" cy="5688189"/>
          </a:xfrm>
        </p:spPr>
        <p:txBody>
          <a:bodyPr/>
          <a:lstStyle>
            <a:lvl1pPr>
              <a:defRPr baseline="0">
                <a:solidFill>
                  <a:srgbClr val="003860"/>
                </a:solidFill>
              </a:defRPr>
            </a:lvl1pPr>
          </a:lstStyle>
          <a:p>
            <a:r>
              <a:rPr lang="ru-RU" dirty="0"/>
              <a:t>Обычный текст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Элемент списка 1;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Элемент списка 2.</a:t>
            </a:r>
          </a:p>
        </p:txBody>
      </p:sp>
    </p:spTree>
    <p:extLst>
      <p:ext uri="{BB962C8B-B14F-4D97-AF65-F5344CB8AC3E}">
        <p14:creationId xmlns:p14="http://schemas.microsoft.com/office/powerpoint/2010/main" val="137005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3143" y="7164213"/>
            <a:ext cx="67183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1AB">
                    <a:alpha val="40000"/>
                  </a:srgbClr>
                </a:solidFill>
              </a:rPr>
              <a:t>ПРОЕКТИРОВАНИЕ БИЗНЕС-АРХИТЕКТУР 2022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79436"/>
            <a:ext cx="13272615" cy="540000"/>
          </a:xfrm>
          <a:solidFill>
            <a:srgbClr val="00BCE9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  <a:latin typeface="+mj-lt"/>
              </a:rPr>
              <a:t>Заголовок слайда</a:t>
            </a: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 hasCustomPrompt="1"/>
          </p:nvPr>
        </p:nvSpPr>
        <p:spPr>
          <a:xfrm>
            <a:off x="95151" y="1115541"/>
            <a:ext cx="12673407" cy="5405215"/>
          </a:xfrm>
        </p:spPr>
        <p:txBody>
          <a:bodyPr/>
          <a:lstStyle>
            <a:lvl1pPr>
              <a:defRPr baseline="0">
                <a:solidFill>
                  <a:srgbClr val="003860"/>
                </a:solidFill>
              </a:defRPr>
            </a:lvl1pPr>
          </a:lstStyle>
          <a:p>
            <a:r>
              <a:rPr lang="ru-RU" dirty="0"/>
              <a:t>Обычный текст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Элемент списка 1;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Элемент списка 2.</a:t>
            </a:r>
          </a:p>
        </p:txBody>
      </p:sp>
    </p:spTree>
    <p:extLst>
      <p:ext uri="{BB962C8B-B14F-4D97-AF65-F5344CB8AC3E}">
        <p14:creationId xmlns:p14="http://schemas.microsoft.com/office/powerpoint/2010/main" val="251537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1175" y="315711"/>
            <a:ext cx="11412586" cy="6403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1176" y="1403573"/>
            <a:ext cx="11412585" cy="540521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43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311175" y="7092205"/>
            <a:ext cx="67183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FFFFFF">
                    <a:alpha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ПРОЕКТИРОВАНИЕ БИЗНЕС-АРХИТЕКТУР 2023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1175" y="315711"/>
            <a:ext cx="11412586" cy="6403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11176" y="1403573"/>
            <a:ext cx="11412585" cy="540521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14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о-сини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D5154EF8-96C0-F748-8F22-DF1EF403F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4143" y="1381917"/>
            <a:ext cx="4176713" cy="542686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CF2F6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1175" y="315711"/>
            <a:ext cx="7992888" cy="6403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8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11176" y="1403573"/>
            <a:ext cx="7992887" cy="540521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8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176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етл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75" y="315711"/>
            <a:ext cx="11412586" cy="6403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8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76" y="1403573"/>
            <a:ext cx="11412585" cy="540521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8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096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E303A-68C7-C448-88DC-2506692F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6" y="403225"/>
            <a:ext cx="5939978" cy="64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495BE-C3DD-FC43-A000-8EBC7A70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Business Studio </a:t>
            </a:r>
            <a:r>
              <a:rPr lang="ru-RU" dirty="0"/>
              <a:t>позволяет создать комплексную модель бизнес-архитектуры, включающую: </a:t>
            </a:r>
          </a:p>
          <a:p>
            <a:pPr lvl="0"/>
            <a:r>
              <a:rPr lang="ru-RU" dirty="0"/>
              <a:t>требования к бизнесу со стороны собственников и стратегию их выполнения;</a:t>
            </a:r>
          </a:p>
          <a:p>
            <a:pPr lvl="0"/>
            <a:r>
              <a:rPr lang="ru-RU" dirty="0"/>
              <a:t>концептуальную модель деятельности, которая используется для выработки принципиальных решений о его устройстве;</a:t>
            </a:r>
          </a:p>
          <a:p>
            <a:pPr lvl="0"/>
            <a:r>
              <a:rPr lang="ru-RU" dirty="0"/>
              <a:t>следующие составляющие маркированного списка. </a:t>
            </a:r>
          </a:p>
        </p:txBody>
      </p:sp>
    </p:spTree>
    <p:extLst>
      <p:ext uri="{BB962C8B-B14F-4D97-AF65-F5344CB8AC3E}">
        <p14:creationId xmlns:p14="http://schemas.microsoft.com/office/powerpoint/2010/main" val="4645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893" r:id="rId2"/>
    <p:sldLayoutId id="21474838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CF2F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196E74"/>
        </a:buClr>
        <a:buFontTx/>
        <a:buNone/>
        <a:defRPr sz="2000" kern="1200" baseline="0">
          <a:solidFill>
            <a:srgbClr val="ECF2F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0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CF2F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196E74"/>
        </a:buClr>
        <a:buFontTx/>
        <a:buNone/>
        <a:defRPr sz="2000" kern="1200" baseline="0">
          <a:solidFill>
            <a:srgbClr val="ECF2F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g"/><Relationship Id="rId7" Type="http://schemas.openxmlformats.org/officeDocument/2006/relationships/hyperlink" Target="https://www.youtube.com/channel/UCtJ3K6t2-JpJ9j5LDcYVLzA/featur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ozovitskiy.ru/" TargetMode="External"/><Relationship Id="rId5" Type="http://schemas.openxmlformats.org/officeDocument/2006/relationships/hyperlink" Target="mailto:alzvmail@gmail.com" TargetMode="External"/><Relationship Id="rId4" Type="http://schemas.openxmlformats.org/officeDocument/2006/relationships/hyperlink" Target="mailto:lzvmail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diagramData" Target="../diagrams/data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3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383183" y="1511585"/>
            <a:ext cx="8136904" cy="2520280"/>
          </a:xfrm>
        </p:spPr>
        <p:txBody>
          <a:bodyPr anchor="t">
            <a:no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4800" dirty="0">
                <a:solidFill>
                  <a:srgbClr val="FFFFFF"/>
                </a:solidFill>
                <a:latin typeface="+mn-lt"/>
                <a:ea typeface="Roboto" pitchFamily="2" charset="0"/>
                <a:cs typeface="Roboto" pitchFamily="2" charset="0"/>
              </a:rPr>
              <a:t>Решение для программного продукта Business Studio «Модель оплаты труда».</a:t>
            </a:r>
            <a:br>
              <a:rPr lang="ru-RU" altLang="ru-RU" sz="4800" dirty="0">
                <a:solidFill>
                  <a:srgbClr val="FFFFFF"/>
                </a:solidFill>
                <a:latin typeface="+mn-lt"/>
                <a:ea typeface="Roboto" pitchFamily="2" charset="0"/>
                <a:cs typeface="Roboto" pitchFamily="2" charset="0"/>
              </a:rPr>
            </a:br>
            <a:endParaRPr lang="ru-RU" altLang="ru-RU" sz="4800" dirty="0">
              <a:cs typeface="Roboto" pitchFamily="2" charset="0"/>
            </a:endParaRPr>
          </a:p>
        </p:txBody>
      </p:sp>
      <p:sp>
        <p:nvSpPr>
          <p:cNvPr id="5124" name="Rectangle 3"/>
          <p:cNvSpPr>
            <a:spLocks noGrp="1"/>
          </p:cNvSpPr>
          <p:nvPr>
            <p:ph idx="1"/>
          </p:nvPr>
        </p:nvSpPr>
        <p:spPr>
          <a:xfrm>
            <a:off x="1175269" y="4859957"/>
            <a:ext cx="8568954" cy="228422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Авторы: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Лозовицкий Игорь Борисович	</a:t>
            </a:r>
            <a:r>
              <a:rPr lang="en-US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  </a:t>
            </a:r>
            <a:r>
              <a:rPr lang="en-US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  <a:hlinkClick r:id="rId4"/>
              </a:rPr>
              <a:t>lzvmail@gmail.com</a:t>
            </a:r>
            <a:r>
              <a:rPr lang="ru-RU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Лозовицкий Алексей Игоревич	</a:t>
            </a:r>
            <a:r>
              <a:rPr lang="en-US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  <a:hlinkClick r:id="rId5"/>
              </a:rPr>
              <a:t>alzvmail@gmail.com</a:t>
            </a:r>
            <a:r>
              <a:rPr lang="ru-RU" altLang="ru-RU" sz="2400" dirty="0">
                <a:solidFill>
                  <a:srgbClr val="FFFFFF"/>
                </a:solidFill>
                <a:ea typeface="Roboto" pitchFamily="2" charset="0"/>
                <a:cs typeface="Roboto" pitchFamily="2" charset="0"/>
              </a:rPr>
              <a:t> </a:t>
            </a:r>
          </a:p>
          <a:p>
            <a:pPr indent="268288" defTabSz="100647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hlinkClick r:id="rId6"/>
            </a:endParaRPr>
          </a:p>
          <a:p>
            <a:pPr indent="268288" defTabSz="1006475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http://lozovitskiy.ru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Roboto" pitchFamily="2" charset="0"/>
                <a:hlinkClick r:id="rId6"/>
              </a:rPr>
              <a:t>/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  <a:ea typeface="Roboto" pitchFamily="2" charset="0"/>
              </a:rPr>
              <a:t>  </a:t>
            </a:r>
            <a:r>
              <a:rPr lang="ru-RU" altLang="ru-RU" dirty="0">
                <a:ea typeface="Roboto" pitchFamily="2" charset="0"/>
              </a:rPr>
              <a:t>	</a:t>
            </a:r>
            <a:r>
              <a:rPr lang="en-US" b="0" i="0" dirty="0" err="1">
                <a:solidFill>
                  <a:srgbClr val="1155CC"/>
                </a:solidFill>
                <a:effectLst/>
                <a:hlinkClick r:id="rId7"/>
              </a:rPr>
              <a:t>Lozovitskiy</a:t>
            </a:r>
            <a:r>
              <a:rPr lang="en-US" b="0" i="0" dirty="0">
                <a:solidFill>
                  <a:srgbClr val="1155CC"/>
                </a:solidFill>
                <a:effectLst/>
                <a:hlinkClick r:id="rId7"/>
              </a:rPr>
              <a:t> -</a:t>
            </a:r>
            <a:r>
              <a:rPr lang="en-US" b="0" i="0" dirty="0">
                <a:solidFill>
                  <a:srgbClr val="1155CC"/>
                </a:solidFill>
                <a:effectLst/>
                <a:hlinkClick r:id="rId7"/>
              </a:rPr>
              <a:t> YouTube</a:t>
            </a:r>
            <a:endParaRPr lang="en-US" altLang="ru-RU" dirty="0">
              <a:solidFill>
                <a:schemeClr val="tx1">
                  <a:lumMod val="50000"/>
                  <a:lumOff val="50000"/>
                </a:schemeClr>
              </a:solidFill>
              <a:ea typeface="Roboto" pitchFamily="2" charset="0"/>
              <a:cs typeface="Roboto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5191" y="4787949"/>
            <a:ext cx="0" cy="2232247"/>
          </a:xfrm>
          <a:prstGeom prst="line">
            <a:avLst/>
          </a:prstGeom>
          <a:ln w="25400">
            <a:solidFill>
              <a:srgbClr val="00B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45BEC4-87C6-3F64-1C6E-8E41F3E75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83" y="396562"/>
            <a:ext cx="2133807" cy="18569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1E17894-8AD8-6BD6-F5E2-5C860615A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9"/>
          <a:stretch/>
        </p:blipFill>
        <p:spPr>
          <a:xfrm>
            <a:off x="23143" y="683493"/>
            <a:ext cx="3744416" cy="28296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Логика построения модели оплаты труда</a:t>
            </a:r>
            <a:endParaRPr lang="ru-RU" dirty="0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DEA65762-5F0A-2E5F-5897-2E4B1D94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095" y="1858540"/>
            <a:ext cx="1620987" cy="10795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0095CE"/>
              </a:gs>
              <a:gs pos="100000">
                <a:srgbClr val="3333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95CE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Сетка окладов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51259213-AA83-11CD-187B-C57E94DD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096" y="3542135"/>
            <a:ext cx="1647932" cy="10795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0" tIns="0" rIns="0" bIns="46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Font typeface="Wingdings" panose="05000000000000000000" pitchFamily="2" charset="2"/>
              <a:buNone/>
            </a:pPr>
            <a:endParaRPr lang="ru-RU" altLang="ru-RU" sz="1400">
              <a:solidFill>
                <a:srgbClr val="004A8E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A8B3C5EB-60EE-5E93-04F2-9139B51CB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095" y="5208165"/>
            <a:ext cx="1633687" cy="10795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0095CE"/>
              </a:gs>
              <a:gs pos="100000">
                <a:srgbClr val="3333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95CE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Лестницы карьерного роста</a:t>
            </a:r>
          </a:p>
        </p:txBody>
      </p:sp>
      <p:sp>
        <p:nvSpPr>
          <p:cNvPr id="34" name="AutoShape 23">
            <a:extLst>
              <a:ext uri="{FF2B5EF4-FFF2-40B4-BE49-F238E27FC236}">
                <a16:creationId xmlns:a16="http://schemas.microsoft.com/office/drawing/2014/main" id="{F9171916-6FA2-3C30-ACF9-26CCADF12C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58655" y="4017540"/>
            <a:ext cx="1079500" cy="215900"/>
          </a:xfrm>
          <a:prstGeom prst="downArrow">
            <a:avLst>
              <a:gd name="adj1" fmla="val 42407"/>
              <a:gd name="adj2" fmla="val 70000"/>
            </a:avLst>
          </a:prstGeom>
          <a:solidFill>
            <a:srgbClr val="005F9C"/>
          </a:solidFill>
          <a:ln w="9525" algn="ctr">
            <a:solidFill>
              <a:srgbClr val="003864"/>
            </a:solidFill>
            <a:miter lim="800000"/>
            <a:headEnd/>
            <a:tailEnd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6">
            <a:extLst>
              <a:ext uri="{FF2B5EF4-FFF2-40B4-BE49-F238E27FC236}">
                <a16:creationId xmlns:a16="http://schemas.microsoft.com/office/drawing/2014/main" id="{52DC925D-363D-1027-F011-31528BDBC95F}"/>
              </a:ext>
            </a:extLst>
          </p:cNvPr>
          <p:cNvGrpSpPr>
            <a:grpSpLocks/>
          </p:cNvGrpSpPr>
          <p:nvPr/>
        </p:nvGrpSpPr>
        <p:grpSpPr bwMode="auto">
          <a:xfrm>
            <a:off x="7757144" y="1820440"/>
            <a:ext cx="762943" cy="4683125"/>
            <a:chOff x="4059" y="1100"/>
            <a:chExt cx="105" cy="2950"/>
          </a:xfrm>
        </p:grpSpPr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7AC54C4C-F33E-84C4-094D-F2CD115595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55" y="1417"/>
              <a:ext cx="726" cy="91"/>
            </a:xfrm>
            <a:prstGeom prst="downArrow">
              <a:avLst>
                <a:gd name="adj1" fmla="val 42407"/>
                <a:gd name="adj2" fmla="val 70000"/>
              </a:avLst>
            </a:prstGeom>
            <a:solidFill>
              <a:srgbClr val="005F9C"/>
            </a:solidFill>
            <a:ln w="9525" algn="ctr">
              <a:solidFill>
                <a:srgbClr val="003864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BDEEA3E3-9F37-67A5-34BA-832F2BEF1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10" y="2462"/>
              <a:ext cx="817" cy="91"/>
            </a:xfrm>
            <a:prstGeom prst="downArrow">
              <a:avLst>
                <a:gd name="adj1" fmla="val 42407"/>
                <a:gd name="adj2" fmla="val 70000"/>
              </a:avLst>
            </a:prstGeom>
            <a:solidFill>
              <a:srgbClr val="005F9C"/>
            </a:solidFill>
            <a:ln w="9525" algn="ctr">
              <a:solidFill>
                <a:srgbClr val="003864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17">
              <a:extLst>
                <a:ext uri="{FF2B5EF4-FFF2-40B4-BE49-F238E27FC236}">
                  <a16:creationId xmlns:a16="http://schemas.microsoft.com/office/drawing/2014/main" id="{7B5E7FBD-3A2B-3C47-3BB4-5F50F1170B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12" y="2552"/>
              <a:ext cx="2494" cy="0"/>
            </a:xfrm>
            <a:prstGeom prst="line">
              <a:avLst/>
            </a:prstGeom>
            <a:noFill/>
            <a:ln w="38100">
              <a:solidFill>
                <a:srgbClr val="00386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utoShape 28">
              <a:extLst>
                <a:ext uri="{FF2B5EF4-FFF2-40B4-BE49-F238E27FC236}">
                  <a16:creationId xmlns:a16="http://schemas.microsoft.com/office/drawing/2014/main" id="{0C27D9B3-2789-87E0-D520-77749EFF4E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87" y="3573"/>
              <a:ext cx="862" cy="91"/>
            </a:xfrm>
            <a:prstGeom prst="downArrow">
              <a:avLst>
                <a:gd name="adj1" fmla="val 42407"/>
                <a:gd name="adj2" fmla="val 70000"/>
              </a:avLst>
            </a:prstGeom>
            <a:solidFill>
              <a:srgbClr val="005F9C"/>
            </a:solidFill>
            <a:ln w="9525" algn="ctr">
              <a:solidFill>
                <a:srgbClr val="003864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AutoShape 4">
            <a:extLst>
              <a:ext uri="{FF2B5EF4-FFF2-40B4-BE49-F238E27FC236}">
                <a16:creationId xmlns:a16="http://schemas.microsoft.com/office/drawing/2014/main" id="{835CB9AE-4E22-1477-363D-8E2738C8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525" y="4211215"/>
            <a:ext cx="1820865" cy="10795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0095CE"/>
              </a:gs>
              <a:gs pos="100000">
                <a:srgbClr val="333399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95CE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Показатели премирования</a:t>
            </a:r>
          </a:p>
        </p:txBody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1713CE69-6704-8631-84AF-4EEA6A37013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649996" y="3999202"/>
            <a:ext cx="1079500" cy="215900"/>
          </a:xfrm>
          <a:prstGeom prst="downArrow">
            <a:avLst>
              <a:gd name="adj1" fmla="val 42407"/>
              <a:gd name="adj2" fmla="val 70000"/>
            </a:avLst>
          </a:prstGeom>
          <a:solidFill>
            <a:srgbClr val="005F9C"/>
          </a:solidFill>
          <a:ln w="9525" algn="ctr">
            <a:solidFill>
              <a:srgbClr val="003864"/>
            </a:solidFill>
            <a:miter lim="800000"/>
            <a:headEnd/>
            <a:tailEnd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BE1A38E9-ADF6-FA88-1A51-7EA12D7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224" y="2963440"/>
            <a:ext cx="1820865" cy="10795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CCE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0" tIns="0" rIns="0" bIns="468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Font typeface="Wingdings" panose="05000000000000000000" pitchFamily="2" charset="2"/>
              <a:buNone/>
            </a:pPr>
            <a:endParaRPr lang="ru-RU" altLang="ru-RU" sz="1400">
              <a:solidFill>
                <a:srgbClr val="004A8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EDB63133-B6AD-AE8E-DFCB-81029019BDE9}"/>
              </a:ext>
            </a:extLst>
          </p:cNvPr>
          <p:cNvGrpSpPr>
            <a:grpSpLocks/>
          </p:cNvGrpSpPr>
          <p:nvPr/>
        </p:nvGrpSpPr>
        <p:grpSpPr bwMode="auto">
          <a:xfrm>
            <a:off x="3337446" y="2971378"/>
            <a:ext cx="1979610" cy="1079500"/>
            <a:chOff x="1316" y="1487"/>
            <a:chExt cx="1001" cy="680"/>
          </a:xfrm>
        </p:grpSpPr>
        <p:sp>
          <p:nvSpPr>
            <p:cNvPr id="44" name="AutoShape 19">
              <a:extLst>
                <a:ext uri="{FF2B5EF4-FFF2-40B4-BE49-F238E27FC236}">
                  <a16:creationId xmlns:a16="http://schemas.microsoft.com/office/drawing/2014/main" id="{849CFD79-49A5-BB55-23AE-533366C02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" y="1487"/>
              <a:ext cx="974" cy="68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lIns="0" tIns="0" rIns="0" bIns="46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0">
              <a:extLst>
                <a:ext uri="{FF2B5EF4-FFF2-40B4-BE49-F238E27FC236}">
                  <a16:creationId xmlns:a16="http://schemas.microsoft.com/office/drawing/2014/main" id="{B4764B7F-0539-CA74-546D-EB5D8329F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2" y="1533"/>
              <a:ext cx="95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Определение соотношения постоянной и переменной ЗП</a:t>
              </a:r>
            </a:p>
          </p:txBody>
        </p:sp>
      </p:grpSp>
      <p:sp>
        <p:nvSpPr>
          <p:cNvPr id="46" name="Text Box 21">
            <a:extLst>
              <a:ext uri="{FF2B5EF4-FFF2-40B4-BE49-F238E27FC236}">
                <a16:creationId xmlns:a16="http://schemas.microsoft.com/office/drawing/2014/main" id="{88585C14-1E91-778A-BAAF-300DB071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34" y="4889959"/>
            <a:ext cx="2624557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действующей системы оплаты, распределения функционала, границ полномочий и ответственности, фиксация целей стимулирования, расчет вариантов вилок</a:t>
            </a:r>
            <a:r>
              <a:rPr kumimoji="0" lang="ru-RU" altLang="ru-RU" sz="1400" b="0" i="0" u="none" strike="noStrike" kern="0" cap="none" spc="0" normalizeH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оплаты по </a:t>
            </a:r>
            <a:r>
              <a:rPr kumimoji="0" lang="ru-RU" alt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грейдам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AA37E779-5BA1-F572-6C5E-7353E317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446" y="5440954"/>
            <a:ext cx="19512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solidFill>
                  <a:srgbClr val="003864"/>
                </a:solidFill>
              </a:rPr>
              <a:t>Определение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вилки грейдов по каждой позиции должности по выбранному варианту</a:t>
            </a:r>
          </a:p>
        </p:txBody>
      </p:sp>
      <p:sp>
        <p:nvSpPr>
          <p:cNvPr id="48" name="Text Box 23">
            <a:extLst>
              <a:ext uri="{FF2B5EF4-FFF2-40B4-BE49-F238E27FC236}">
                <a16:creationId xmlns:a16="http://schemas.microsoft.com/office/drawing/2014/main" id="{5F7980C3-15D5-E08A-F162-F1565EDF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455" y="5379724"/>
            <a:ext cx="22910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Определение показателей премирования для каждого периода,</a:t>
            </a:r>
            <a:r>
              <a:rPr kumimoji="0" lang="ru-RU" altLang="ru-RU" sz="1400" b="0" i="0" u="none" strike="noStrike" kern="0" cap="none" spc="0" normalizeH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порядка оценки работника непосредственным руководителем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24">
            <a:extLst>
              <a:ext uri="{FF2B5EF4-FFF2-40B4-BE49-F238E27FC236}">
                <a16:creationId xmlns:a16="http://schemas.microsoft.com/office/drawing/2014/main" id="{E606E46F-88E3-871B-F335-ADD14A4E4579}"/>
              </a:ext>
            </a:extLst>
          </p:cNvPr>
          <p:cNvGrpSpPr>
            <a:grpSpLocks/>
          </p:cNvGrpSpPr>
          <p:nvPr/>
        </p:nvGrpSpPr>
        <p:grpSpPr bwMode="auto">
          <a:xfrm>
            <a:off x="3312045" y="4193753"/>
            <a:ext cx="1951038" cy="1079500"/>
            <a:chOff x="1300" y="2257"/>
            <a:chExt cx="1229" cy="680"/>
          </a:xfrm>
        </p:grpSpPr>
        <p:sp>
          <p:nvSpPr>
            <p:cNvPr id="50" name="AutoShape 19">
              <a:extLst>
                <a:ext uri="{FF2B5EF4-FFF2-40B4-BE49-F238E27FC236}">
                  <a16:creationId xmlns:a16="http://schemas.microsoft.com/office/drawing/2014/main" id="{963E578E-737B-BEF1-A02B-A9B26881C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2257"/>
              <a:ext cx="1206" cy="68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lIns="0" tIns="0" rIns="0" bIns="46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974CC6EE-ABA6-138A-B044-FDD9C2EBE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" y="2384"/>
              <a:ext cx="122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позиций должностей по грейдам</a:t>
              </a: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id="{8F7A8F3C-DA6E-92EB-4B65-46A797ED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466" y="3172803"/>
            <a:ext cx="1547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Дизайн системы общего вознаграждения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57A585C3-0387-5F24-D575-D0C72F9C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095" y="3844611"/>
            <a:ext cx="1620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премирования</a:t>
            </a:r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id="{C3DF5959-E147-10C6-542F-93F1D3F45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5259" y="5306394"/>
            <a:ext cx="214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Определяет основания, правила изменения должности и </a:t>
            </a:r>
            <a:r>
              <a:rPr kumimoji="0" lang="ru-RU" alt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грейда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30">
            <a:extLst>
              <a:ext uri="{FF2B5EF4-FFF2-40B4-BE49-F238E27FC236}">
                <a16:creationId xmlns:a16="http://schemas.microsoft.com/office/drawing/2014/main" id="{99DEC870-1565-6418-FA0C-07607C91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932" y="3617818"/>
            <a:ext cx="2485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altLang="ru-RU" sz="1400" kern="0" dirty="0">
                <a:solidFill>
                  <a:srgbClr val="003864"/>
                </a:solidFill>
              </a:rPr>
              <a:t>размер, периодичность и условия выплат,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перечень показателей премирования 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FD6F3712-F966-9995-7BC4-6FA6929FB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47" y="1827181"/>
            <a:ext cx="25006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Определяет размер оклада работника в соответствии с грейдом, диапазон грейдов позиции должности, Плановый ФОТ</a:t>
            </a:r>
          </a:p>
        </p:txBody>
      </p:sp>
      <p:sp>
        <p:nvSpPr>
          <p:cNvPr id="57" name="Text Box 33">
            <a:extLst>
              <a:ext uri="{FF2B5EF4-FFF2-40B4-BE49-F238E27FC236}">
                <a16:creationId xmlns:a16="http://schemas.microsoft.com/office/drawing/2014/main" id="{349DD0C7-4F60-A4A6-7581-1CEE06F5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558" y="1679590"/>
            <a:ext cx="198052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Определение состава постоянной и переменной части ЗП по каждой позиции  должности 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058CDB-CB7C-5C13-159E-A5968BE7E3A9}"/>
              </a:ext>
            </a:extLst>
          </p:cNvPr>
          <p:cNvGrpSpPr>
            <a:grpSpLocks/>
          </p:cNvGrpSpPr>
          <p:nvPr/>
        </p:nvGrpSpPr>
        <p:grpSpPr bwMode="auto">
          <a:xfrm>
            <a:off x="671215" y="3419797"/>
            <a:ext cx="2270611" cy="1360150"/>
            <a:chOff x="180" y="1851"/>
            <a:chExt cx="984" cy="680"/>
          </a:xfrm>
        </p:grpSpPr>
        <p:sp>
          <p:nvSpPr>
            <p:cNvPr id="4" name="AutoShape 18">
              <a:extLst>
                <a:ext uri="{FF2B5EF4-FFF2-40B4-BE49-F238E27FC236}">
                  <a16:creationId xmlns:a16="http://schemas.microsoft.com/office/drawing/2014/main" id="{D42336F4-ACFF-1280-A177-BF4DFDB7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1851"/>
              <a:ext cx="951" cy="680"/>
            </a:xfrm>
            <a:prstGeom prst="homePlate">
              <a:avLst>
                <a:gd name="adj" fmla="val 0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lIns="0" tIns="0" rIns="0" bIns="46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Clr>
                  <a:srgbClr val="0095CE"/>
                </a:buClr>
                <a:buFont typeface="Wingdings" panose="05000000000000000000" pitchFamily="2" charset="2"/>
                <a:buNone/>
              </a:pPr>
              <a:endParaRPr lang="ru-RU" altLang="ru-RU" sz="1400">
                <a:solidFill>
                  <a:srgbClr val="004A8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8A9CBCB7-59FC-8CF2-2B69-4C1D6985B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1906"/>
              <a:ext cx="98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altLang="ru-RU" sz="1400" dirty="0">
                  <a:solidFill>
                    <a:srgbClr val="003864"/>
                  </a:solidFill>
                </a:rPr>
                <a:t>Определение целей стимулирования, количества </a:t>
              </a:r>
              <a:r>
                <a:rPr lang="ru-RU" altLang="ru-RU" sz="1400" dirty="0" err="1">
                  <a:solidFill>
                    <a:srgbClr val="003864"/>
                  </a:solidFill>
                </a:rPr>
                <a:t>грейдов</a:t>
              </a:r>
              <a:r>
                <a:rPr lang="ru-RU" altLang="ru-RU" sz="1400" dirty="0">
                  <a:solidFill>
                    <a:srgbClr val="003864"/>
                  </a:solidFill>
                </a:rPr>
                <a:t>, группировка должностей по позициям </a:t>
              </a:r>
            </a:p>
          </p:txBody>
        </p:sp>
      </p:grpSp>
      <p:sp>
        <p:nvSpPr>
          <p:cNvPr id="8" name="Text Box 33">
            <a:extLst>
              <a:ext uri="{FF2B5EF4-FFF2-40B4-BE49-F238E27FC236}">
                <a16:creationId xmlns:a16="http://schemas.microsoft.com/office/drawing/2014/main" id="{F7D35214-DC2F-449C-191E-65E9AB719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299" y="1528626"/>
            <a:ext cx="20239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1400" kern="0" dirty="0">
                <a:solidFill>
                  <a:srgbClr val="003864"/>
                </a:solidFill>
              </a:rPr>
              <a:t>Определение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порядка и периодичности премирования по каждой позиции должности</a:t>
            </a:r>
          </a:p>
        </p:txBody>
      </p:sp>
      <p:pic>
        <p:nvPicPr>
          <p:cNvPr id="9" name="Рисунок 8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E12426BA-7208-BF60-C869-DAB8DFAE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3688678D-6ECE-CB3D-B718-7E3982E8C7DD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10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9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318523-B3E0-ABD5-6984-1088925A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0" y="4715941"/>
            <a:ext cx="3740844" cy="23914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5296553-1666-36B9-8358-3685084EF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" y="1192143"/>
            <a:ext cx="4782699" cy="317506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000E1F-8D1F-2016-B59D-C290C4189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234" y="1818774"/>
            <a:ext cx="4850255" cy="35621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1571D-07FC-D7FE-D936-5332A6DCE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102" y="1156191"/>
            <a:ext cx="4104667" cy="30991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37A1-CEB2-1B82-DBBE-9551E9F2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/>
              <a:t>Справочники модели оплаты труда в Business Studio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06AD4-1604-74D3-4990-84A8799CE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450" y="4499917"/>
            <a:ext cx="4538177" cy="2678930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1967359" y="1982863"/>
            <a:ext cx="6549875" cy="86087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100" y="1426533"/>
            <a:ext cx="2512612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Позиция должности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896" y="4134912"/>
            <a:ext cx="1641732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8160047" y="2502962"/>
            <a:ext cx="2880320" cy="332903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39" y="971525"/>
            <a:ext cx="205093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noProof="0" dirty="0">
                <a:solidFill>
                  <a:srgbClr val="FF0000"/>
                </a:solidFill>
              </a:rPr>
              <a:t>Расчет окладов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6" y="4438547"/>
            <a:ext cx="1641732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Физ. лицо</a:t>
            </a: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524958" y="1868884"/>
            <a:ext cx="578305" cy="446449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17" y="994852"/>
            <a:ext cx="243713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Справочник Методы</a:t>
            </a:r>
            <a:r>
              <a:rPr kumimoji="0" lang="ru-RU" altLang="ru-RU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управления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E2CD1FA-B80E-4CA5-29EB-878B9B97FAA5}"/>
              </a:ext>
            </a:extLst>
          </p:cNvPr>
          <p:cNvCxnSpPr>
            <a:cxnSpLocks/>
          </p:cNvCxnSpPr>
          <p:nvPr/>
        </p:nvCxnSpPr>
        <p:spPr>
          <a:xfrm>
            <a:off x="4343623" y="5931327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E2CD1FA-B80E-4CA5-29EB-878B9B97FAA5}"/>
              </a:ext>
            </a:extLst>
          </p:cNvPr>
          <p:cNvCxnSpPr>
            <a:cxnSpLocks/>
          </p:cNvCxnSpPr>
          <p:nvPr/>
        </p:nvCxnSpPr>
        <p:spPr>
          <a:xfrm>
            <a:off x="307003" y="6228109"/>
            <a:ext cx="65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957E7F-4EEC-C2A7-718C-87CF048CA3F7}"/>
              </a:ext>
            </a:extLst>
          </p:cNvPr>
          <p:cNvCxnSpPr>
            <a:cxnSpLocks/>
          </p:cNvCxnSpPr>
          <p:nvPr/>
        </p:nvCxnSpPr>
        <p:spPr>
          <a:xfrm>
            <a:off x="326673" y="6372760"/>
            <a:ext cx="652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58EC691-46B3-7238-7C73-54B671A98923}"/>
              </a:ext>
            </a:extLst>
          </p:cNvPr>
          <p:cNvCxnSpPr>
            <a:cxnSpLocks/>
          </p:cNvCxnSpPr>
          <p:nvPr/>
        </p:nvCxnSpPr>
        <p:spPr>
          <a:xfrm>
            <a:off x="1031255" y="6588149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F24D1E82-AE2C-C642-EAAB-F039BD89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F50DAA5-7FB7-3619-7A01-13308816A499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11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1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6E29A9B-7273-8924-3802-251095CFD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24141" y="1209156"/>
            <a:ext cx="4176713" cy="3384376"/>
          </a:xfrm>
        </p:spPr>
        <p:txBody>
          <a:bodyPr>
            <a:normAutofit lnSpcReduction="10000"/>
          </a:bodyPr>
          <a:lstStyle/>
          <a:p>
            <a:pPr marL="447675" indent="-447675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/>
              <a:t>Вилку зарплаты.</a:t>
            </a:r>
          </a:p>
          <a:p>
            <a:pPr marL="447675" indent="-447675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/>
              <a:t>Назначение на роль в проекте / профессиональной области.</a:t>
            </a:r>
          </a:p>
          <a:p>
            <a:pPr marL="447675" indent="-447675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/>
              <a:t>Ориентиры для профессионального роста и карьеры.</a:t>
            </a:r>
          </a:p>
          <a:p>
            <a:pPr marL="447675" indent="-447675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/>
              <a:t>Компенсации и льготы.</a:t>
            </a:r>
          </a:p>
          <a:p>
            <a:pPr marL="447675" indent="-447675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0" dirty="0"/>
              <a:t>Программы развития.</a:t>
            </a:r>
            <a:endParaRPr lang="en-US" b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Что определяет грейд?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40B68-5369-42E5-B8CD-574E03F2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32" y="102709"/>
            <a:ext cx="796850" cy="693453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6362449F-B2B4-3668-5030-5540C85432E9}"/>
              </a:ext>
            </a:extLst>
          </p:cNvPr>
          <p:cNvSpPr/>
          <p:nvPr/>
        </p:nvSpPr>
        <p:spPr bwMode="auto">
          <a:xfrm>
            <a:off x="2189634" y="2405781"/>
            <a:ext cx="4246563" cy="1044575"/>
          </a:xfrm>
          <a:prstGeom prst="ellipse">
            <a:avLst/>
          </a:prstGeom>
          <a:solidFill>
            <a:srgbClr val="003864">
              <a:tint val="50000"/>
              <a:alpha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Стрелка вниз 11">
            <a:extLst>
              <a:ext uri="{FF2B5EF4-FFF2-40B4-BE49-F238E27FC236}">
                <a16:creationId xmlns:a16="http://schemas.microsoft.com/office/drawing/2014/main" id="{3DC32832-71FA-A3B9-BF91-7FE6FEC7BD66}"/>
              </a:ext>
            </a:extLst>
          </p:cNvPr>
          <p:cNvSpPr/>
          <p:nvPr/>
        </p:nvSpPr>
        <p:spPr bwMode="auto">
          <a:xfrm>
            <a:off x="4074931" y="5231823"/>
            <a:ext cx="573780" cy="367297"/>
          </a:xfrm>
          <a:prstGeom prst="downArrow">
            <a:avLst/>
          </a:prstGeom>
          <a:solidFill>
            <a:srgbClr val="003864">
              <a:tint val="6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9" name="Полилиния 12">
            <a:extLst>
              <a:ext uri="{FF2B5EF4-FFF2-40B4-BE49-F238E27FC236}">
                <a16:creationId xmlns:a16="http://schemas.microsoft.com/office/drawing/2014/main" id="{A0266906-BA4F-5549-3BD9-5ED0DC80BA70}"/>
              </a:ext>
            </a:extLst>
          </p:cNvPr>
          <p:cNvSpPr/>
          <p:nvPr/>
        </p:nvSpPr>
        <p:spPr bwMode="auto">
          <a:xfrm>
            <a:off x="2940522" y="5225181"/>
            <a:ext cx="2754312" cy="688975"/>
          </a:xfrm>
          <a:custGeom>
            <a:avLst/>
            <a:gdLst>
              <a:gd name="connsiteX0" fmla="*/ 0 w 2754306"/>
              <a:gd name="connsiteY0" fmla="*/ 0 h 688576"/>
              <a:gd name="connsiteX1" fmla="*/ 2754306 w 2754306"/>
              <a:gd name="connsiteY1" fmla="*/ 0 h 688576"/>
              <a:gd name="connsiteX2" fmla="*/ 2754306 w 2754306"/>
              <a:gd name="connsiteY2" fmla="*/ 688576 h 688576"/>
              <a:gd name="connsiteX3" fmla="*/ 0 w 2754306"/>
              <a:gd name="connsiteY3" fmla="*/ 688576 h 688576"/>
              <a:gd name="connsiteX4" fmla="*/ 0 w 2754306"/>
              <a:gd name="connsiteY4" fmla="*/ 0 h 6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306" h="688576">
                <a:moveTo>
                  <a:pt x="0" y="0"/>
                </a:moveTo>
                <a:lnTo>
                  <a:pt x="2754306" y="0"/>
                </a:lnTo>
                <a:lnTo>
                  <a:pt x="2754306" y="688576"/>
                </a:lnTo>
                <a:lnTo>
                  <a:pt x="0" y="6885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199136" tIns="199136" rIns="199136" bIns="199136" spcCol="1270" anchor="ctr"/>
          <a:lstStyle/>
          <a:p>
            <a:pPr marL="0" marR="0" lvl="0" indent="0" algn="ctr" defTabSz="12446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864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12446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86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Грейд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3864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0" name="Полилиния 13">
            <a:extLst>
              <a:ext uri="{FF2B5EF4-FFF2-40B4-BE49-F238E27FC236}">
                <a16:creationId xmlns:a16="http://schemas.microsoft.com/office/drawing/2014/main" id="{05F11FC1-B72C-C936-76B6-84B2D19D2697}"/>
              </a:ext>
            </a:extLst>
          </p:cNvPr>
          <p:cNvSpPr/>
          <p:nvPr/>
        </p:nvSpPr>
        <p:spPr bwMode="auto">
          <a:xfrm>
            <a:off x="3699347" y="3480519"/>
            <a:ext cx="1452562" cy="1114425"/>
          </a:xfrm>
          <a:custGeom>
            <a:avLst/>
            <a:gdLst>
              <a:gd name="connsiteX0" fmla="*/ 0 w 1451526"/>
              <a:gd name="connsiteY0" fmla="*/ 557251 h 1114502"/>
              <a:gd name="connsiteX1" fmla="*/ 725763 w 1451526"/>
              <a:gd name="connsiteY1" fmla="*/ 0 h 1114502"/>
              <a:gd name="connsiteX2" fmla="*/ 1451526 w 1451526"/>
              <a:gd name="connsiteY2" fmla="*/ 557251 h 1114502"/>
              <a:gd name="connsiteX3" fmla="*/ 725763 w 1451526"/>
              <a:gd name="connsiteY3" fmla="*/ 1114502 h 1114502"/>
              <a:gd name="connsiteX4" fmla="*/ 0 w 1451526"/>
              <a:gd name="connsiteY4" fmla="*/ 557251 h 111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526" h="1114502">
                <a:moveTo>
                  <a:pt x="0" y="557251"/>
                </a:moveTo>
                <a:cubicBezTo>
                  <a:pt x="0" y="249490"/>
                  <a:pt x="324935" y="0"/>
                  <a:pt x="725763" y="0"/>
                </a:cubicBezTo>
                <a:cubicBezTo>
                  <a:pt x="1126591" y="0"/>
                  <a:pt x="1451526" y="249490"/>
                  <a:pt x="1451526" y="557251"/>
                </a:cubicBezTo>
                <a:cubicBezTo>
                  <a:pt x="1451526" y="865012"/>
                  <a:pt x="1126591" y="1114502"/>
                  <a:pt x="725763" y="1114502"/>
                </a:cubicBezTo>
                <a:cubicBezTo>
                  <a:pt x="324935" y="1114502"/>
                  <a:pt x="0" y="865012"/>
                  <a:pt x="0" y="557251"/>
                </a:cubicBezTo>
                <a:close/>
              </a:path>
            </a:pathLst>
          </a:custGeom>
          <a:solidFill>
            <a:srgbClr val="003864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226541" tIns="177185" rIns="226541" bIns="177185" spcCol="1270" anchor="ctr"/>
          <a:lstStyle/>
          <a:p>
            <a:pPr marL="0" marR="0" lvl="0" indent="0" algn="ctr" defTabSz="46672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Деловые компетенции</a:t>
            </a:r>
          </a:p>
        </p:txBody>
      </p:sp>
      <p:sp>
        <p:nvSpPr>
          <p:cNvPr id="21" name="Полилиния 14">
            <a:extLst>
              <a:ext uri="{FF2B5EF4-FFF2-40B4-BE49-F238E27FC236}">
                <a16:creationId xmlns:a16="http://schemas.microsoft.com/office/drawing/2014/main" id="{51FF63B9-EEEE-64A5-D059-24C53CEEC90D}"/>
              </a:ext>
            </a:extLst>
          </p:cNvPr>
          <p:cNvSpPr/>
          <p:nvPr/>
        </p:nvSpPr>
        <p:spPr bwMode="auto">
          <a:xfrm>
            <a:off x="2834678" y="2617305"/>
            <a:ext cx="1456512" cy="1033023"/>
          </a:xfrm>
          <a:custGeom>
            <a:avLst/>
            <a:gdLst>
              <a:gd name="connsiteX0" fmla="*/ 0 w 1456597"/>
              <a:gd name="connsiteY0" fmla="*/ 516432 h 1032864"/>
              <a:gd name="connsiteX1" fmla="*/ 728299 w 1456597"/>
              <a:gd name="connsiteY1" fmla="*/ 0 h 1032864"/>
              <a:gd name="connsiteX2" fmla="*/ 1456598 w 1456597"/>
              <a:gd name="connsiteY2" fmla="*/ 516432 h 1032864"/>
              <a:gd name="connsiteX3" fmla="*/ 728299 w 1456597"/>
              <a:gd name="connsiteY3" fmla="*/ 1032864 h 1032864"/>
              <a:gd name="connsiteX4" fmla="*/ 0 w 1456597"/>
              <a:gd name="connsiteY4" fmla="*/ 516432 h 103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7" h="1032864">
                <a:moveTo>
                  <a:pt x="0" y="516432"/>
                </a:moveTo>
                <a:cubicBezTo>
                  <a:pt x="0" y="231214"/>
                  <a:pt x="326071" y="0"/>
                  <a:pt x="728299" y="0"/>
                </a:cubicBezTo>
                <a:cubicBezTo>
                  <a:pt x="1130527" y="0"/>
                  <a:pt x="1456598" y="231214"/>
                  <a:pt x="1456598" y="516432"/>
                </a:cubicBezTo>
                <a:cubicBezTo>
                  <a:pt x="1456598" y="801650"/>
                  <a:pt x="1130527" y="1032864"/>
                  <a:pt x="728299" y="1032864"/>
                </a:cubicBezTo>
                <a:cubicBezTo>
                  <a:pt x="326071" y="1032864"/>
                  <a:pt x="0" y="801650"/>
                  <a:pt x="0" y="516432"/>
                </a:cubicBezTo>
                <a:close/>
              </a:path>
            </a:pathLst>
          </a:custGeom>
          <a:solidFill>
            <a:srgbClr val="003864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233634" tIns="171579" rIns="233634" bIns="171579" spcCol="1270" anchor="ctr"/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Проф.</a:t>
            </a:r>
          </a:p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навыки</a:t>
            </a:r>
          </a:p>
        </p:txBody>
      </p:sp>
      <p:sp>
        <p:nvSpPr>
          <p:cNvPr id="22" name="Полилиния 15">
            <a:extLst>
              <a:ext uri="{FF2B5EF4-FFF2-40B4-BE49-F238E27FC236}">
                <a16:creationId xmlns:a16="http://schemas.microsoft.com/office/drawing/2014/main" id="{3EF14D3B-65EE-1DFC-3603-5241B0E909C2}"/>
              </a:ext>
            </a:extLst>
          </p:cNvPr>
          <p:cNvSpPr/>
          <p:nvPr/>
        </p:nvSpPr>
        <p:spPr bwMode="auto">
          <a:xfrm>
            <a:off x="4361821" y="2476041"/>
            <a:ext cx="1368238" cy="1033023"/>
          </a:xfrm>
          <a:custGeom>
            <a:avLst/>
            <a:gdLst>
              <a:gd name="connsiteX0" fmla="*/ 0 w 1368318"/>
              <a:gd name="connsiteY0" fmla="*/ 516432 h 1032864"/>
              <a:gd name="connsiteX1" fmla="*/ 684159 w 1368318"/>
              <a:gd name="connsiteY1" fmla="*/ 0 h 1032864"/>
              <a:gd name="connsiteX2" fmla="*/ 1368318 w 1368318"/>
              <a:gd name="connsiteY2" fmla="*/ 516432 h 1032864"/>
              <a:gd name="connsiteX3" fmla="*/ 684159 w 1368318"/>
              <a:gd name="connsiteY3" fmla="*/ 1032864 h 1032864"/>
              <a:gd name="connsiteX4" fmla="*/ 0 w 1368318"/>
              <a:gd name="connsiteY4" fmla="*/ 516432 h 103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318" h="1032864">
                <a:moveTo>
                  <a:pt x="0" y="516432"/>
                </a:moveTo>
                <a:cubicBezTo>
                  <a:pt x="0" y="231214"/>
                  <a:pt x="306308" y="0"/>
                  <a:pt x="684159" y="0"/>
                </a:cubicBezTo>
                <a:cubicBezTo>
                  <a:pt x="1062010" y="0"/>
                  <a:pt x="1368318" y="231214"/>
                  <a:pt x="1368318" y="516432"/>
                </a:cubicBezTo>
                <a:cubicBezTo>
                  <a:pt x="1368318" y="801650"/>
                  <a:pt x="1062010" y="1032864"/>
                  <a:pt x="684159" y="1032864"/>
                </a:cubicBezTo>
                <a:cubicBezTo>
                  <a:pt x="306308" y="1032864"/>
                  <a:pt x="0" y="801650"/>
                  <a:pt x="0" y="516432"/>
                </a:cubicBezTo>
                <a:close/>
              </a:path>
            </a:pathLst>
          </a:custGeom>
          <a:solidFill>
            <a:srgbClr val="003864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220706" tIns="171579" rIns="220706" bIns="171579" spcCol="1270" anchor="ctr"/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</a:t>
            </a: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8A5B617F-60F7-7471-6B19-42DB4A525E91}"/>
              </a:ext>
            </a:extLst>
          </p:cNvPr>
          <p:cNvSpPr/>
          <p:nvPr/>
        </p:nvSpPr>
        <p:spPr bwMode="auto">
          <a:xfrm>
            <a:off x="2057872" y="2267669"/>
            <a:ext cx="4519612" cy="2867570"/>
          </a:xfrm>
          <a:prstGeom prst="funnel">
            <a:avLst/>
          </a:prstGeom>
          <a:solidFill>
            <a:srgbClr val="FFFFFF">
              <a:alpha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003864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ru-RU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012771CD-7FEC-7078-900F-757AD0D5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47" y="1021322"/>
            <a:ext cx="1809750" cy="1197586"/>
          </a:xfrm>
          <a:prstGeom prst="rect">
            <a:avLst/>
          </a:prstGeom>
          <a:gradFill rotWithShape="1">
            <a:gsLst>
              <a:gs pos="0">
                <a:srgbClr val="002E54">
                  <a:shade val="51000"/>
                  <a:satMod val="130000"/>
                </a:srgbClr>
              </a:gs>
              <a:gs pos="80000">
                <a:srgbClr val="002E54">
                  <a:shade val="93000"/>
                  <a:satMod val="130000"/>
                </a:srgbClr>
              </a:gs>
              <a:gs pos="100000">
                <a:srgbClr val="002E54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54000" rIns="54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Грейд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4" descr="Рисунок1">
            <a:extLst>
              <a:ext uri="{FF2B5EF4-FFF2-40B4-BE49-F238E27FC236}">
                <a16:creationId xmlns:a16="http://schemas.microsoft.com/office/drawing/2014/main" id="{1F1E5411-C45A-7836-252E-97A6A30D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6" y="5075981"/>
            <a:ext cx="3743325" cy="18161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BB48DD1-3066-0061-FD0D-A2A1EB05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" y="6131031"/>
            <a:ext cx="8135316" cy="101175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5CE"/>
              </a:buClr>
            </a:pPr>
            <a:r>
              <a:rPr lang="ru-RU" alt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грейд попадают должности примерно с одинаковой важностью, при этом функционал их может быть совершенно разным. Автором методики грейдирования является американский ученый </a:t>
            </a:r>
            <a:r>
              <a:rPr lang="ru-RU" altLang="ru-RU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Эдвард Хей</a:t>
            </a:r>
            <a:r>
              <a:rPr lang="ru-RU" altLang="ru-RU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5375A-60EA-D3B1-EE77-544C8098652D}"/>
              </a:ext>
            </a:extLst>
          </p:cNvPr>
          <p:cNvSpPr txBox="1"/>
          <p:nvPr/>
        </p:nvSpPr>
        <p:spPr>
          <a:xfrm>
            <a:off x="2001007" y="1018578"/>
            <a:ext cx="6445483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CE"/>
              </a:buClr>
              <a:buSzPct val="80000"/>
              <a:buFont typeface="Tahoma" pitchFamily="34" charset="0"/>
              <a:buChar char="●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uLnTx/>
                <a:uFillTx/>
                <a:latin typeface="Arial"/>
                <a:ea typeface="+mn-ea"/>
                <a:cs typeface="+mn-cs"/>
              </a:rPr>
              <a:t>уровень развития сотрудника с точки зрения 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uLnTx/>
                <a:uFillTx/>
                <a:latin typeface="Arial"/>
                <a:ea typeface="+mn-ea"/>
                <a:cs typeface="+mn-cs"/>
              </a:rPr>
              <a:t>профессиональных знаний и навыков, опыта работы, деловых компетенций;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CE"/>
              </a:buClr>
              <a:buSzPct val="80000"/>
              <a:buFont typeface="Tahoma" pitchFamily="34" charset="0"/>
              <a:buChar char="●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uLnTx/>
                <a:uFillTx/>
                <a:latin typeface="Arial"/>
                <a:ea typeface="+mn-ea"/>
                <a:cs typeface="+mn-cs"/>
              </a:rPr>
              <a:t>оценка ценности сотрудника для компании.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6E6A7D-3790-4F73-DE16-F0021311DE95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12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Вилки должностных окладов (пример)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72A1FF8-4775-F607-D455-F8AD980E3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1769"/>
              </p:ext>
            </p:extLst>
          </p:nvPr>
        </p:nvGraphicFramePr>
        <p:xfrm>
          <a:off x="95151" y="1115541"/>
          <a:ext cx="10390988" cy="5015485"/>
        </p:xfrm>
        <a:graphic>
          <a:graphicData uri="http://schemas.openxmlformats.org/drawingml/2006/table">
            <a:tbl>
              <a:tblPr firstRow="1" firstCol="1" bandRow="1"/>
              <a:tblGrid>
                <a:gridCol w="68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8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33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ГРЕЙД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Вилки должностных окладов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Разность срединных </a:t>
                      </a: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точек 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грейда 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Отклонение макс. / мин. значения от срединной точки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грейда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Перекрытие диапазонов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Минимальное значение оклада (тыс. руб.)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Срединная точка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грейда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(тыс. руб.)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Максимальное значение оклада (тыс. руб.)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21,00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28,00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26,88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35,84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44,80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34,01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45,88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57,35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44,04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58,72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73,40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56,37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75,16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93,95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72,15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96,20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120,25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92, 36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123,15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153,94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118,22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157,62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197,02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151,32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201,76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252,20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4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193,69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258,25</a:t>
                      </a:r>
                      <a:endParaRPr lang="ru-RU" sz="1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322,81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3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863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1" marR="630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49B5F0-F272-2CE8-DA3B-B723C5358F3B}"/>
              </a:ext>
            </a:extLst>
          </p:cNvPr>
          <p:cNvSpPr txBox="1"/>
          <p:nvPr/>
        </p:nvSpPr>
        <p:spPr>
          <a:xfrm>
            <a:off x="839460" y="6497655"/>
            <a:ext cx="11760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Для достижения необходимого мотивационного эффекта кривая значений должностных окладов описывается геометрической прогрессией, разность серединных точек должна быть менее </a:t>
            </a:r>
            <a:r>
              <a:rPr lang="ru-RU" altLang="ru-RU" sz="1800" b="0" kern="0" dirty="0">
                <a:cs typeface="Arial" panose="020B0604020202020204" pitchFamily="34" charset="0"/>
              </a:rPr>
              <a:t>1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0%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0B5A56-D264-4382-7146-B7486528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636" y="3336514"/>
            <a:ext cx="4346530" cy="3174909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FDE1645E-4329-1211-73DA-6DE8D8CE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0A93CC5D-25D4-6488-2C1E-2F4620DE905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13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F4E5DA-D3EA-587D-8BCA-D013BDE4D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343" y="1463741"/>
            <a:ext cx="7039873" cy="417646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2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Кривая значений должностных окладов</a:t>
            </a:r>
          </a:p>
        </p:txBody>
      </p:sp>
      <p:pic>
        <p:nvPicPr>
          <p:cNvPr id="10" name="Диаграмма 2">
            <a:extLst>
              <a:ext uri="{FF2B5EF4-FFF2-40B4-BE49-F238E27FC236}">
                <a16:creationId xmlns:a16="http://schemas.microsoft.com/office/drawing/2014/main" id="{0684E9B0-E31D-9E64-AFD0-48E5C1E3E391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 bwMode="auto">
          <a:xfrm>
            <a:off x="95151" y="1569018"/>
            <a:ext cx="4680520" cy="29426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Диаграмма 3">
            <a:extLst>
              <a:ext uri="{FF2B5EF4-FFF2-40B4-BE49-F238E27FC236}">
                <a16:creationId xmlns:a16="http://schemas.microsoft.com/office/drawing/2014/main" id="{04100BA1-C6B4-C54B-D5C3-25FBDBB505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 bwMode="auto">
          <a:xfrm>
            <a:off x="8345526" y="1363506"/>
            <a:ext cx="4567049" cy="264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id="{838B1A4E-7EFD-C573-F8B8-FDF46505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42" y="971525"/>
            <a:ext cx="3212505" cy="261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72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76C2"/>
              </a:buClr>
              <a:buSzPct val="85000"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грейдов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– это взаиморасположение и связь грейдов относительно друг друга, а также их внутренняя структура в части уровня должностных окладов.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8">
            <a:extLst>
              <a:ext uri="{FF2B5EF4-FFF2-40B4-BE49-F238E27FC236}">
                <a16:creationId xmlns:a16="http://schemas.microsoft.com/office/drawing/2014/main" id="{EA060346-3471-9619-4435-6F98A174AC94}"/>
              </a:ext>
            </a:extLst>
          </p:cNvPr>
          <p:cNvSpPr/>
          <p:nvPr/>
        </p:nvSpPr>
        <p:spPr bwMode="auto">
          <a:xfrm>
            <a:off x="8331917" y="954873"/>
            <a:ext cx="4580658" cy="386217"/>
          </a:xfrm>
          <a:prstGeom prst="roundRect">
            <a:avLst/>
          </a:prstGeom>
          <a:solidFill>
            <a:srgbClr val="166FB2"/>
          </a:solidFill>
          <a:ln w="9525" algn="ctr">
            <a:solidFill>
              <a:srgbClr val="E6E6EB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Размер должностного оклада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EA060346-3471-9619-4435-6F98A174AC94}"/>
              </a:ext>
            </a:extLst>
          </p:cNvPr>
          <p:cNvSpPr/>
          <p:nvPr/>
        </p:nvSpPr>
        <p:spPr bwMode="auto">
          <a:xfrm>
            <a:off x="95152" y="1259557"/>
            <a:ext cx="4680520" cy="386217"/>
          </a:xfrm>
          <a:prstGeom prst="roundRect">
            <a:avLst/>
          </a:prstGeom>
          <a:solidFill>
            <a:srgbClr val="166FB2"/>
          </a:solidFill>
          <a:ln w="9525" algn="ctr">
            <a:solidFill>
              <a:srgbClr val="E6E6EB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Значения серединных точек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грейда</a:t>
            </a: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DBC354C-9C00-A29B-F313-E1EE95B17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9F4FBAED-41B6-62F3-69C0-0D649F581205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14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Object 1">
            <a:extLst>
              <a:ext uri="{FF2B5EF4-FFF2-40B4-BE49-F238E27FC236}">
                <a16:creationId xmlns:a16="http://schemas.microsoft.com/office/drawing/2014/main" id="{A9562E03-32DE-EC86-C834-B75F5A2BD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39270"/>
              </p:ext>
            </p:extLst>
          </p:nvPr>
        </p:nvGraphicFramePr>
        <p:xfrm>
          <a:off x="4991695" y="4275374"/>
          <a:ext cx="8280920" cy="32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8572590" imgH="3909060" progId="Visio.Drawing.11">
                  <p:embed/>
                </p:oleObj>
              </mc:Choice>
              <mc:Fallback>
                <p:oleObj name="Visio" r:id="rId5" imgW="8572590" imgH="3909060" progId="Visio.Drawing.11">
                  <p:embed/>
                  <p:pic>
                    <p:nvPicPr>
                      <p:cNvPr id="16" name="Object 1">
                        <a:extLst>
                          <a:ext uri="{FF2B5EF4-FFF2-40B4-BE49-F238E27FC236}">
                            <a16:creationId xmlns:a16="http://schemas.microsoft.com/office/drawing/2014/main" id="{A9562E03-32DE-EC86-C834-B75F5A2BD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95" y="4275374"/>
                        <a:ext cx="8280920" cy="3212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кругленный прямоугольник 18">
            <a:extLst>
              <a:ext uri="{FF2B5EF4-FFF2-40B4-BE49-F238E27FC236}">
                <a16:creationId xmlns:a16="http://schemas.microsoft.com/office/drawing/2014/main" id="{EA060346-3471-9619-4435-6F98A174AC94}"/>
              </a:ext>
            </a:extLst>
          </p:cNvPr>
          <p:cNvSpPr/>
          <p:nvPr/>
        </p:nvSpPr>
        <p:spPr bwMode="auto">
          <a:xfrm>
            <a:off x="4991694" y="4041692"/>
            <a:ext cx="8280921" cy="386217"/>
          </a:xfrm>
          <a:prstGeom prst="roundRect">
            <a:avLst/>
          </a:prstGeom>
          <a:solidFill>
            <a:srgbClr val="166FB2"/>
          </a:solidFill>
          <a:ln w="9525" algn="ctr">
            <a:solidFill>
              <a:srgbClr val="E6E6EB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Параметры структуры грейда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7D972-1F24-A426-635C-30733752A9CF}"/>
              </a:ext>
            </a:extLst>
          </p:cNvPr>
          <p:cNvSpPr txBox="1"/>
          <p:nvPr/>
        </p:nvSpPr>
        <p:spPr>
          <a:xfrm>
            <a:off x="959247" y="5147989"/>
            <a:ext cx="3240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  <a:defRPr/>
            </a:pPr>
            <a:r>
              <a:rPr lang="ru-RU" altLang="ru-RU" sz="2000" kern="0" dirty="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</a:t>
            </a:r>
            <a:r>
              <a:rPr kumimoji="0" lang="ru-RU" altLang="ru-RU" sz="20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kern="0" dirty="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грейдов соответствует строго определенная вилка должностных окладов.</a:t>
            </a:r>
          </a:p>
        </p:txBody>
      </p:sp>
    </p:spTree>
    <p:extLst>
      <p:ext uri="{BB962C8B-B14F-4D97-AF65-F5344CB8AC3E}">
        <p14:creationId xmlns:p14="http://schemas.microsoft.com/office/powerpoint/2010/main" val="262715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Закон Вебера — </a:t>
            </a:r>
            <a:r>
              <a:rPr lang="ru-RU" altLang="ru-RU" sz="3200" dirty="0" err="1"/>
              <a:t>Фехнера</a:t>
            </a:r>
            <a:endParaRPr lang="ru-RU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F10EF89-603E-2A6C-71D3-DFBC06521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607" y="1925565"/>
            <a:ext cx="4848504" cy="24530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29299"/>
            </a:prstShdw>
          </a:effec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+mn-lt"/>
                <a:ea typeface="+mn-ea"/>
                <a:cs typeface="+mn-cs"/>
              </a:defRPr>
            </a:lvl1pPr>
            <a:lvl2pPr marL="5381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+mn-lt"/>
              </a:defRPr>
            </a:lvl2pPr>
            <a:lvl3pPr marL="90011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4336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8908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3480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052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 Вебера - 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Фехнера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основной психофизический закон, заключающийся в том, что интенсивность ощущения пропорциональна логарифму интенсивности стимула.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5CF3D9E4-02F5-698E-64A6-EF9B7A5A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5508028"/>
            <a:ext cx="13090607" cy="159652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prstShdw prst="shdw17" dist="17961" dir="2700000">
              <a:srgbClr val="E6E6EB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В 40-х годах Эдвард Н. Хей с помощью ряда тестов доказал действие закона Вебера-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Фехнера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 для изменения заработной платы работника: границей чувствительности при единоразовом изменении заработной платы является 10% порог. Таким образом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шаг грейда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по сравнению с предыдущим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не может быть меньше 10%.</a:t>
            </a:r>
          </a:p>
        </p:txBody>
      </p:sp>
      <p:pic>
        <p:nvPicPr>
          <p:cNvPr id="12" name="Picture 5" descr="422px-Gustav_Fechner">
            <a:extLst>
              <a:ext uri="{FF2B5EF4-FFF2-40B4-BE49-F238E27FC236}">
                <a16:creationId xmlns:a16="http://schemas.microsoft.com/office/drawing/2014/main" id="{1D5512F8-517D-38C7-8BC8-EE2BBE0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39" y="1630414"/>
            <a:ext cx="2490776" cy="321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166298469_3759_301">
            <a:extLst>
              <a:ext uri="{FF2B5EF4-FFF2-40B4-BE49-F238E27FC236}">
                <a16:creationId xmlns:a16="http://schemas.microsoft.com/office/drawing/2014/main" id="{F8AD6B20-4B66-07B3-B848-7BB680D3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7" y="1547589"/>
            <a:ext cx="2088232" cy="287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8AAA28ED-DFD7-3C9A-867E-0122C0239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96" y="4863061"/>
            <a:ext cx="2581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Вебер Эрнст Генрих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8DB2CFA-B151-E454-B687-6B7569CA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239" y="4954030"/>
            <a:ext cx="27863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Фехнер</a:t>
            </a: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Густав Теодор</a:t>
            </a:r>
            <a:b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200" b="1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ACECC09-9FEB-1604-291C-E9390DFC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D343BC5D-19BB-76B2-8AB8-219677E92704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15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5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Методы </a:t>
            </a:r>
            <a:r>
              <a:rPr lang="ru-RU" altLang="ru-RU" sz="3200" dirty="0"/>
              <a:t>разработки системы грейдов</a:t>
            </a:r>
            <a:endParaRPr lang="ru-RU" dirty="0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FE3035E6-CC58-0BBF-C5A0-74ED7ADD5A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01718" y="1485900"/>
            <a:ext cx="5382804" cy="1006475"/>
          </a:xfrm>
          <a:prstGeom prst="rightArrowCallout">
            <a:avLst>
              <a:gd name="adj1" fmla="val 25000"/>
              <a:gd name="adj2" fmla="val 25000"/>
              <a:gd name="adj3" fmla="val 67744"/>
              <a:gd name="adj4" fmla="val 78440"/>
            </a:avLst>
          </a:prstGeom>
          <a:gradFill rotWithShape="1">
            <a:gsLst>
              <a:gs pos="0">
                <a:srgbClr val="D9F4FF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0038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 бальной оценки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54728D3D-F84F-3795-60B7-1588F5CD765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59694" y="1485899"/>
            <a:ext cx="5382804" cy="1006475"/>
          </a:xfrm>
          <a:prstGeom prst="rightArrowCallout">
            <a:avLst>
              <a:gd name="adj1" fmla="val 25000"/>
              <a:gd name="adj2" fmla="val 25000"/>
              <a:gd name="adj3" fmla="val 67744"/>
              <a:gd name="adj4" fmla="val 78440"/>
            </a:avLst>
          </a:prstGeom>
          <a:gradFill rotWithShape="1">
            <a:gsLst>
              <a:gs pos="0">
                <a:srgbClr val="C0C0C0"/>
              </a:gs>
              <a:gs pos="100000">
                <a:srgbClr val="D9F4FF"/>
              </a:gs>
            </a:gsLst>
            <a:lin ang="5400000" scaled="1"/>
          </a:gradFill>
          <a:ln w="9525">
            <a:solidFill>
              <a:srgbClr val="00386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 классификации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57974F7-653D-217F-158F-AD041271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010" y="814886"/>
            <a:ext cx="8635508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sz="2000" i="0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крупных структурах для удобства использования применяется  сочетание методов балльной оценки и классификации</a:t>
            </a:r>
          </a:p>
        </p:txBody>
      </p:sp>
      <p:graphicFrame>
        <p:nvGraphicFramePr>
          <p:cNvPr id="16" name="Group 6">
            <a:extLst>
              <a:ext uri="{FF2B5EF4-FFF2-40B4-BE49-F238E27FC236}">
                <a16:creationId xmlns:a16="http://schemas.microsoft.com/office/drawing/2014/main" id="{B2DD2477-44AE-EB99-9AC8-F4432FCB2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85000"/>
              </p:ext>
            </p:extLst>
          </p:nvPr>
        </p:nvGraphicFramePr>
        <p:xfrm>
          <a:off x="527199" y="2638425"/>
          <a:ext cx="12169351" cy="2684126"/>
        </p:xfrm>
        <a:graphic>
          <a:graphicData uri="http://schemas.openxmlformats.org/drawingml/2006/table">
            <a:tbl>
              <a:tblPr/>
              <a:tblGrid>
                <a:gridCol w="60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5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2714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Выделяются категории и подкатегории должностей по ключевым характеристикам деятельности (руководители, специалисты).</a:t>
                      </a:r>
                    </a:p>
                    <a:p>
                      <a:pPr marL="0" marR="0" lvl="0" indent="2714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описания и оценки каждой категории используется соответствующее сочетание критериев</a:t>
                      </a:r>
                    </a:p>
                    <a:p>
                      <a:pPr marL="0" marR="0" lvl="0" indent="2714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алгоритме отнесения должности к грейду используются как количественные, так и логические значения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663" marB="46663" horzOverflow="overflow">
                    <a:lnL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85738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Описание и оценка всего массива должностей проводится на основе полного  набора критериев </a:t>
                      </a:r>
                    </a:p>
                    <a:p>
                      <a:pPr marL="0" marR="0" lvl="0" indent="185738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отнесения должности к конкретному грейду используется исключительно количественный результат оценки (балл)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663" marB="46663" horzOverflow="overflow">
                    <a:lnL w="381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18">
            <a:extLst>
              <a:ext uri="{FF2B5EF4-FFF2-40B4-BE49-F238E27FC236}">
                <a16:creationId xmlns:a16="http://schemas.microsoft.com/office/drawing/2014/main" id="{74B21051-B408-D040-BA81-6E8BCD1A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940" y="5424015"/>
            <a:ext cx="852225" cy="300038"/>
          </a:xfrm>
          <a:prstGeom prst="downArrow">
            <a:avLst>
              <a:gd name="adj1" fmla="val 64130"/>
              <a:gd name="adj2" fmla="val 48361"/>
            </a:avLst>
          </a:prstGeom>
          <a:solidFill>
            <a:srgbClr val="9999FF">
              <a:alpha val="65881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Verdana" panose="020B0604030504040204" pitchFamily="34" charset="0"/>
              <a:buChar char="−"/>
            </a:pPr>
            <a:endParaRPr lang="ru-RU" altLang="ru-RU" sz="1300">
              <a:solidFill>
                <a:srgbClr val="003864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A8123197-D1E5-02CE-A59E-78E2F42E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367" y="5424015"/>
            <a:ext cx="931599" cy="300037"/>
          </a:xfrm>
          <a:prstGeom prst="downArrow">
            <a:avLst>
              <a:gd name="adj1" fmla="val 64130"/>
              <a:gd name="adj2" fmla="val 48361"/>
            </a:avLst>
          </a:prstGeom>
          <a:solidFill>
            <a:srgbClr val="9999FF">
              <a:alpha val="65881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Verdana" panose="020B0604030504040204" pitchFamily="34" charset="0"/>
              <a:buChar char="−"/>
            </a:pPr>
            <a:endParaRPr lang="ru-RU" altLang="ru-RU" sz="1300">
              <a:solidFill>
                <a:srgbClr val="003864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9F547BF3-F7C9-CB5A-59A6-C0C6D384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502" y="5424015"/>
            <a:ext cx="4993186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Преимущества (+) </a:t>
            </a:r>
            <a:r>
              <a:rPr kumimoji="0" lang="ru-RU" altLang="ru-RU" b="0" i="0" u="sng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0" lang="ru-RU" altLang="ru-RU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Недостатки (-)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E06E7F4C-16E6-5AD7-FF21-648AF524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99" y="5940077"/>
            <a:ext cx="6154565" cy="1080120"/>
          </a:xfrm>
          <a:prstGeom prst="rect">
            <a:avLst/>
          </a:prstGeom>
          <a:solidFill>
            <a:srgbClr val="E6E6EB"/>
          </a:solidFill>
          <a:ln>
            <a:noFill/>
          </a:ln>
          <a:effectLst>
            <a:prstShdw prst="shdw17" dist="17961" dir="2700000">
              <a:srgbClr val="E6E6EB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+ Упрощает описание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+ Снижает трудоемкость описания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- Алгоритм более сложен для восприятия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891170BA-2E9F-C94C-0890-E6DF96D0C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726" y="5929148"/>
            <a:ext cx="5922823" cy="1070740"/>
          </a:xfrm>
          <a:prstGeom prst="rect">
            <a:avLst/>
          </a:prstGeom>
          <a:solidFill>
            <a:srgbClr val="E6E6EB"/>
          </a:solidFill>
          <a:ln>
            <a:noFill/>
          </a:ln>
          <a:effectLst>
            <a:prstShdw prst="shdw17" dist="17961" dir="2700000">
              <a:srgbClr val="E6E6EB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+ Алгоритм выглядит более убедительно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-  Существенно возрастают сложность описания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panose="020B0604020202020204" pitchFamily="34" charset="0"/>
              </a:rPr>
              <a:t>- Существенно возрастают трудоемкость описания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9AEED711-E5A4-9BE9-9CD1-C8432442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2E22E44-9E52-9D67-6F0C-ADF9BC1AB150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16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2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Что такое позиция должности?</a:t>
            </a:r>
            <a:endParaRPr lang="ru-RU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24FC05E-46F2-46D4-B399-DACC73BB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49" y="899517"/>
            <a:ext cx="12742166" cy="287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0000"/>
              <a:buFont typeface="Tahoma" panose="020B060403050404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52450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23900" indent="-16986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4336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8908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3480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052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Позиция должности определяет и описывает положение работника внутри единой системы координат, общей для всех подразделений Компании.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 позиции должности распределены по нескольким грейдам. Чем больше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работника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чем глубже его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знания,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чем выше оценены его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деловые качества,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тем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более высокому грейду он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соответствует в позиции должности.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каждой Позиции имеется определённый набор требований (компетенций).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ru-RU" altLang="ru-RU" sz="18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Позиция должности определяется:</a:t>
            </a:r>
          </a:p>
          <a:p>
            <a:pPr lvl="1" indent="-176213" eaLnBrk="1" hangingPunct="1"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D7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перечнем должностей;  </a:t>
            </a:r>
          </a:p>
          <a:p>
            <a:pPr lvl="1" indent="-176213" eaLnBrk="1" hangingPunct="1"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D7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вилкой грейдов.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Char char="●"/>
              <a:tabLst/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845368" y="2780540"/>
            <a:ext cx="4122667" cy="4779135"/>
            <a:chOff x="8573884" y="1737006"/>
            <a:chExt cx="4122667" cy="4779135"/>
          </a:xfrm>
        </p:grpSpPr>
        <p:cxnSp>
          <p:nvCxnSpPr>
            <p:cNvPr id="2" name="Прямая со стрелкой 1">
              <a:extLst>
                <a:ext uri="{FF2B5EF4-FFF2-40B4-BE49-F238E27FC236}">
                  <a16:creationId xmlns:a16="http://schemas.microsoft.com/office/drawing/2014/main" id="{103D24A2-9AF1-006A-0491-07EF5AAD6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0012" y="2128993"/>
              <a:ext cx="0" cy="74795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C5D9F872-4532-34BE-0B06-4099B98C5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884" y="1872704"/>
              <a:ext cx="4064000" cy="4643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4EDBB1C1-09B8-348D-C43E-916C99A5261F}"/>
                </a:ext>
              </a:extLst>
            </p:cNvPr>
            <p:cNvCxnSpPr>
              <a:cxnSpLocks/>
            </p:cNvCxnSpPr>
            <p:nvPr/>
          </p:nvCxnSpPr>
          <p:spPr>
            <a:xfrm>
              <a:off x="11845796" y="3741044"/>
              <a:ext cx="720080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B0FBCEDA-D0B1-08FD-29CA-09F7A4F5E6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5516" y="3748857"/>
              <a:ext cx="656456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2C59DF8-46A9-835D-1212-3B65AA8E3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5124" y="3369067"/>
              <a:ext cx="13045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Изменение специализации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62D59C2-8CEF-EBF6-B879-B4DAE0771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2023" y="3369067"/>
              <a:ext cx="13045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Изменение специализации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AE15E624-DE51-EC08-C04F-F146452C3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7748" y="1737006"/>
              <a:ext cx="13045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Развитие в своей специализации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FC05E-46F2-46D4-B399-DACC73BB4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19" y="3773824"/>
            <a:ext cx="7282719" cy="3209667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0000"/>
              <a:buFont typeface="Tahoma" panose="020B0604030504040204" pitchFamily="34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52450" indent="-1889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723900" indent="-16986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4336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8908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3480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052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Название позиций должности (пример)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Директор</a:t>
            </a:r>
          </a:p>
          <a:p>
            <a:pPr marL="457200" lvl="0" indent="-193675" eaLnBrk="1" hangingPunct="1">
              <a:buClr>
                <a:srgbClr val="0095CE"/>
              </a:buClr>
              <a:buFont typeface="+mj-lt"/>
              <a:buAutoNum type="arabicPeriod"/>
              <a:defRPr/>
            </a:pP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Заместитель ГД (ЗГД, КД, Главный бухгалтер</a:t>
            </a:r>
            <a:r>
              <a:rPr lang="ru-RU" altLang="ru-RU" sz="1700" b="0" kern="0" dirty="0">
                <a:solidFill>
                  <a:srgbClr val="003864"/>
                </a:solidFill>
                <a:latin typeface="Arial"/>
              </a:rPr>
              <a:t>, Главный инженер)</a:t>
            </a: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Директор (заместитель) департамента.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altLang="ru-RU" sz="1700" b="0" kern="0" dirty="0">
                <a:solidFill>
                  <a:srgbClr val="003864"/>
                </a:solidFill>
                <a:latin typeface="Arial"/>
              </a:rPr>
              <a:t>Начальник (заместитель) управления.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Руководитель проекта.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altLang="ru-RU" sz="1700" b="0" kern="0" dirty="0">
                <a:solidFill>
                  <a:srgbClr val="003864"/>
                </a:solidFill>
                <a:latin typeface="Arial"/>
              </a:rPr>
              <a:t>Начальник (заместитель) отдела.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alt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Главный</a:t>
            </a:r>
            <a:r>
              <a:rPr kumimoji="0" lang="ru-RU" altLang="ru-RU" sz="1700" b="0" i="0" u="none" strike="noStrike" kern="0" cap="none" spc="0" normalizeH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/>
              </a:rPr>
              <a:t> эксперт.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altLang="ru-RU" sz="1700" b="0" kern="0" dirty="0">
                <a:solidFill>
                  <a:srgbClr val="003864"/>
                </a:solidFill>
                <a:latin typeface="Arial"/>
              </a:rPr>
              <a:t>Специалист (главный, ведущий) основной деятельности.</a:t>
            </a:r>
          </a:p>
          <a:p>
            <a:pPr marL="457200" marR="0" lvl="0" indent="-193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altLang="ru-RU" sz="1700" b="0" kern="0" dirty="0">
                <a:solidFill>
                  <a:srgbClr val="003864"/>
                </a:solidFill>
                <a:latin typeface="Arial"/>
              </a:rPr>
              <a:t>Специалист (главный, ведущий) поддерживающей деятельности.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0095CE"/>
              </a:buClr>
              <a:buSzPct val="80000"/>
              <a:buFont typeface="Tahoma" panose="020B0604030504040204" pitchFamily="34" charset="0"/>
              <a:buNone/>
              <a:tabLst/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85C8FBB4-57C5-109D-AEDE-AC5CAC8F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B220A5B9-CD87-3F79-451C-28AA48A8E3CF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17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1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28" y="279089"/>
            <a:ext cx="12889432" cy="640308"/>
          </a:xfrm>
        </p:spPr>
        <p:txBody>
          <a:bodyPr/>
          <a:lstStyle/>
          <a:p>
            <a:r>
              <a:rPr lang="ru-RU" altLang="ru-RU" sz="3000" dirty="0"/>
              <a:t>Алгоритм оценки должностного лица для определения позиции и грейда </a:t>
            </a:r>
            <a:endParaRPr lang="ru-RU" sz="3000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0D3D829-5D31-4526-F388-63707159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295" y="4675013"/>
            <a:ext cx="4192587" cy="23955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808080"/>
            </a:solidFill>
            <a:round/>
            <a:headEnd/>
            <a:tailEnd/>
          </a:ln>
          <a:effectLst>
            <a:outerShdw dist="74053" dir="1857825" algn="ctr" rotWithShape="0">
              <a:srgbClr val="E6E6EB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0EB9450-9347-D873-2178-6AE86FA1D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959" y="4676600"/>
            <a:ext cx="4192587" cy="23955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808080"/>
            </a:solidFill>
            <a:round/>
            <a:headEnd/>
            <a:tailEnd/>
          </a:ln>
          <a:effectLst>
            <a:outerShdw dist="91581" dir="2021404" algn="ctr" rotWithShape="0">
              <a:srgbClr val="E6E6EB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ED39EF5-7518-EC22-7A12-90800612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62" y="1069012"/>
            <a:ext cx="11161240" cy="299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+mn-lt"/>
                <a:ea typeface="+mn-ea"/>
                <a:cs typeface="+mn-cs"/>
              </a:defRPr>
            </a:lvl1pPr>
            <a:lvl2pPr marL="5381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+mn-lt"/>
              </a:defRPr>
            </a:lvl2pPr>
            <a:lvl3pPr marL="90011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4336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8908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3480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05238" indent="-1825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b="0" i="0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Алгоритм оценки состоит из двух фаз: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Фаза 1: Отнесение должности в позиции, сходные по характеру деятельности, для последующей оценки должностей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Признаки отнесения к позиции:</a:t>
            </a:r>
          </a:p>
          <a:p>
            <a:pPr marL="536575" marR="0" lvl="1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Количество непосредственных подчиненных (для руководителей).</a:t>
            </a:r>
          </a:p>
          <a:p>
            <a:pPr marL="536575" marR="0" lvl="1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Уровень ответственности и полномочий.</a:t>
            </a:r>
          </a:p>
          <a:p>
            <a:pPr marL="536575" marR="0" lvl="1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tabLst/>
              <a:defRPr/>
            </a:pPr>
            <a:r>
              <a:rPr lang="ru-RU" altLang="ru-RU" sz="1800" kern="0" dirty="0">
                <a:solidFill>
                  <a:srgbClr val="000066"/>
                </a:solidFill>
                <a:latin typeface="Arial"/>
              </a:rPr>
              <a:t>Сложность выполняемых функций/задач.</a:t>
            </a:r>
          </a:p>
          <a:p>
            <a:pPr marL="536575" marR="0" lvl="1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</a:rPr>
              <a:t>Требования к уровню образования.</a:t>
            </a:r>
          </a:p>
          <a:p>
            <a:pPr marL="536575" marR="0" lvl="1" indent="-3571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tabLst/>
              <a:defRPr/>
            </a:pPr>
            <a:r>
              <a:rPr lang="ru-RU" altLang="ru-RU" sz="1800" kern="0" dirty="0">
                <a:solidFill>
                  <a:srgbClr val="000066"/>
                </a:solidFill>
                <a:latin typeface="Arial"/>
              </a:rPr>
              <a:t>Коммуникации с заинтересованными сторонами.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A3A14CB-0BF9-E353-4791-65A162A9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248" y="3826366"/>
            <a:ext cx="11161239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Фаза 2: Ранжирование должностных лиц внутри позиции</a:t>
            </a:r>
            <a:r>
              <a:rPr kumimoji="0" lang="ru-RU" altLang="ru-RU" sz="200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должности</a:t>
            </a:r>
            <a:r>
              <a:rPr kumimoji="0" lang="ru-RU" alt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 количеству баллов для определения </a:t>
            </a:r>
            <a:r>
              <a:rPr kumimoji="0" lang="ru-RU" alt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грейда</a:t>
            </a:r>
            <a:endParaRPr kumimoji="0" lang="ru-RU" altLang="ru-RU" sz="2000" i="0" u="none" strike="noStrike" kern="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36DB444A-8E9D-3F08-09CC-B68F33FB7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732812"/>
              </p:ext>
            </p:extLst>
          </p:nvPr>
        </p:nvGraphicFramePr>
        <p:xfrm>
          <a:off x="1440507" y="5422725"/>
          <a:ext cx="41052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745420" imgH="1508897" progId="Visio.Drawing.11">
                  <p:embed/>
                </p:oleObj>
              </mc:Choice>
              <mc:Fallback>
                <p:oleObj name="Visio" r:id="rId2" imgW="5745420" imgH="1508897" progId="Visio.Drawing.11">
                  <p:embed/>
                  <p:pic>
                    <p:nvPicPr>
                      <p:cNvPr id="18" name="Object 7">
                        <a:extLst>
                          <a:ext uri="{FF2B5EF4-FFF2-40B4-BE49-F238E27FC236}">
                            <a16:creationId xmlns:a16="http://schemas.microsoft.com/office/drawing/2014/main" id="{36DB444A-8E9D-3F08-09CC-B68F33FB7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507" y="5422725"/>
                        <a:ext cx="41052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>
                                <a:alpha val="32156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3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Group 9">
            <a:extLst>
              <a:ext uri="{FF2B5EF4-FFF2-40B4-BE49-F238E27FC236}">
                <a16:creationId xmlns:a16="http://schemas.microsoft.com/office/drawing/2014/main" id="{D4FD45F8-28A8-D054-5823-0E41905D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39816"/>
              </p:ext>
            </p:extLst>
          </p:nvPr>
        </p:nvGraphicFramePr>
        <p:xfrm>
          <a:off x="7581092" y="5283246"/>
          <a:ext cx="3766319" cy="1674943"/>
        </p:xfrm>
        <a:graphic>
          <a:graphicData uri="http://schemas.openxmlformats.org/drawingml/2006/table">
            <a:tbl>
              <a:tblPr/>
              <a:tblGrid>
                <a:gridCol w="195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Должность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Баллы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Грейд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Начальник отдела 1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Иванов И.А.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12,03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Начальник отдела 2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Петров Ю.М.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10,78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Начальник отдела 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Сидоров Ф.М.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8,12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31">
            <a:extLst>
              <a:ext uri="{FF2B5EF4-FFF2-40B4-BE49-F238E27FC236}">
                <a16:creationId xmlns:a16="http://schemas.microsoft.com/office/drawing/2014/main" id="{6832BFBA-F415-B0D6-CC74-069F256F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742" y="4754388"/>
            <a:ext cx="1196459" cy="4638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Фаза 2</a:t>
            </a: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8481128E-E257-7F32-9A80-25866F19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278" y="4754388"/>
            <a:ext cx="1196459" cy="4638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Фаза 1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E4D6CCA6-970F-4D0E-EDD8-498CE38895D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81113" y="5544610"/>
            <a:ext cx="1250564" cy="692497"/>
          </a:xfrm>
          <a:prstGeom prst="downArrow">
            <a:avLst>
              <a:gd name="adj1" fmla="val 64130"/>
              <a:gd name="adj2" fmla="val 48361"/>
            </a:avLst>
          </a:prstGeom>
          <a:solidFill>
            <a:schemeClr val="tx1">
              <a:alpha val="65881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Verdana" panose="020B0604030504040204" pitchFamily="34" charset="0"/>
              <a:buChar char="−"/>
            </a:pPr>
            <a:endParaRPr lang="ru-RU" altLang="ru-RU" sz="1300">
              <a:solidFill>
                <a:srgbClr val="003864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B3D1FB42-85A1-85DB-F415-59184108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57EBB40E-F46B-3784-E4EF-0F8D1A55FE50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18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3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2889432" cy="640308"/>
          </a:xfrm>
        </p:spPr>
        <p:txBody>
          <a:bodyPr/>
          <a:lstStyle/>
          <a:p>
            <a:r>
              <a:rPr lang="ru-RU" altLang="ru-RU" sz="2800" dirty="0"/>
              <a:t>Компенсируемые факторы для вилки грейда внутри позиции</a:t>
            </a:r>
            <a:endParaRPr lang="ru-RU" sz="2800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ABD81BF1-6629-AE83-A583-1E14CF8F2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3753"/>
              </p:ext>
            </p:extLst>
          </p:nvPr>
        </p:nvGraphicFramePr>
        <p:xfrm>
          <a:off x="1006580" y="827509"/>
          <a:ext cx="11401939" cy="6300111"/>
        </p:xfrm>
        <a:graphic>
          <a:graphicData uri="http://schemas.openxmlformats.org/drawingml/2006/table">
            <a:tbl>
              <a:tblPr/>
              <a:tblGrid>
                <a:gridCol w="74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1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</a:t>
                      </a:r>
                    </a:p>
                  </a:txBody>
                  <a:tcPr marL="91435" marR="91435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критериев</a:t>
                      </a:r>
                    </a:p>
                  </a:txBody>
                  <a:tcPr marL="91435" marR="91435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</a:p>
                  </a:txBody>
                  <a:tcPr marL="91435" marR="91435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Образование, знания и опыт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Среднее образования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специальное образование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образования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образования, доп. специальное образование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образования, ученая степень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решений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C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 руководство в рамках выполнения задач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C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Требует контроля в рамках выполнения задач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C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Самостоятельно принимает решения в рамках выполнения задач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5C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Многогранность выполняемой работы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Способен выполнять работу только под руководством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Способен выполнять регламентированную работу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Способен выполнять регламентированную работу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36925"/>
                  </a:ext>
                </a:extLst>
              </a:tr>
              <a:tr h="373310">
                <a:tc>
                  <a:txBody>
                    <a:bodyPr/>
                    <a:lstStyle/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Способен выполнять слабо регламентированную работу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53724"/>
                  </a:ext>
                </a:extLst>
              </a:tr>
              <a:tr h="3733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Способен выполнять не регламентированную работу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Коммуникации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коммуникаций с клиентами - физическими лицами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411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коммуникаций с руководителями подразделений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коммуникаций с заместителями ГД 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36950"/>
                  </a:ext>
                </a:extLst>
              </a:tr>
              <a:tr h="151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4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на результат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на финансовый результат</a:t>
                      </a:r>
                    </a:p>
                  </a:txBody>
                  <a:tcPr marL="89995" marR="89995" marT="46786" marB="467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4FD0C86A-469B-CFC7-8581-1217ED0B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8DAE9D8-B569-86BA-9B88-0731CB8126F6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19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5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F978B-8F1B-221E-EDD1-399F06C8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Краткое описание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3B671-D299-0796-369A-968F007A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91" y="1347655"/>
            <a:ext cx="9289031" cy="4624458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Функционал решения предназначен для разработки грейдирования и позиций должностей, автоматизации расчета постоянной части заработной платы, различных премий установленных для должностных лиц. Внедрение «Модели оплаты труда» (МОТ) позволяет сбалансировать интересы работника и работодателя, повысить качество системы управления организацией, обеспечить привлечение и удержание ключевых специалистов, рассчитывать плановый Фонд оплаты труда (ФОТ) каждого подразделения, юридического лица и нескольких юридических лиц холдинга в Business Studio с различными параметрами.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7279" y="6320634"/>
            <a:ext cx="985790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Внедрение МОТ позволяет сбалансировать интересы работника и работодателя, повысить качество системы управления организацией, обеспечить привлечение и удержание ключевых специалистов, рассчитывать  плановый ФОТ в Business Studio с различными параметрами.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64BAC5-2241-9C0D-1867-7C68503A5874}"/>
              </a:ext>
            </a:extLst>
          </p:cNvPr>
          <p:cNvSpPr/>
          <p:nvPr/>
        </p:nvSpPr>
        <p:spPr>
          <a:xfrm>
            <a:off x="9653219" y="847387"/>
            <a:ext cx="3456384" cy="112892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Актуальная методика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311195-8562-53AF-45AC-4573AE8EF46A}"/>
              </a:ext>
            </a:extLst>
          </p:cNvPr>
          <p:cNvSpPr/>
          <p:nvPr/>
        </p:nvSpPr>
        <p:spPr>
          <a:xfrm>
            <a:off x="9659046" y="5012522"/>
            <a:ext cx="3456384" cy="1091449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Эффективная технология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CAFC3A-D71A-74AB-3706-581BF8DF6AFF}"/>
              </a:ext>
            </a:extLst>
          </p:cNvPr>
          <p:cNvSpPr/>
          <p:nvPr/>
        </p:nvSpPr>
        <p:spPr>
          <a:xfrm>
            <a:off x="9659046" y="2866464"/>
            <a:ext cx="3456384" cy="1232277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600" dirty="0"/>
              <a:t>Автоматизация</a:t>
            </a:r>
          </a:p>
        </p:txBody>
      </p:sp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5AB181BC-DDE7-FDC6-C00D-D51442A2A5C5}"/>
              </a:ext>
            </a:extLst>
          </p:cNvPr>
          <p:cNvSpPr/>
          <p:nvPr/>
        </p:nvSpPr>
        <p:spPr>
          <a:xfrm>
            <a:off x="10924211" y="2001923"/>
            <a:ext cx="914400" cy="914400"/>
          </a:xfrm>
          <a:prstGeom prst="mathPlus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143C233-A790-4263-1796-EA88FE6B6D2E}"/>
              </a:ext>
            </a:extLst>
          </p:cNvPr>
          <p:cNvSpPr/>
          <p:nvPr/>
        </p:nvSpPr>
        <p:spPr>
          <a:xfrm>
            <a:off x="10937522" y="4098742"/>
            <a:ext cx="914400" cy="914400"/>
          </a:xfrm>
          <a:prstGeom prst="mathEqual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412946-C4C0-A854-D5EA-728047D3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182" y="3432807"/>
            <a:ext cx="2343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113F5D67-3913-3E1E-496A-7AD3693B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DD6D02-3DBB-C1AD-6575-C46EB58CA503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5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3" y="197131"/>
            <a:ext cx="12385376" cy="640308"/>
          </a:xfrm>
        </p:spPr>
        <p:txBody>
          <a:bodyPr/>
          <a:lstStyle/>
          <a:p>
            <a:r>
              <a:rPr lang="ru-RU" sz="2900" dirty="0"/>
              <a:t>Соотношение постоянной и переменной частей в годовой ЗП</a:t>
            </a:r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1FB5DD77-FFF3-E328-AA70-51C86380A6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17120" y="2459597"/>
            <a:ext cx="3921841" cy="5410200"/>
          </a:xfrm>
          <a:prstGeom prst="notchedRightArrow">
            <a:avLst>
              <a:gd name="adj1" fmla="val 77917"/>
              <a:gd name="adj2" fmla="val 8704"/>
            </a:avLst>
          </a:prstGeo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eaVert" wrap="none" tIns="82800" rIns="72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000" b="0">
              <a:cs typeface="Arial" panose="020B0604020202020204" pitchFamily="34" charset="0"/>
            </a:endParaRP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8C073DDA-C821-151C-57D9-693F666C2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279" y="5287541"/>
            <a:ext cx="2760911" cy="508520"/>
          </a:xfrm>
          <a:prstGeom prst="homePlate">
            <a:avLst>
              <a:gd name="adj" fmla="val 45079"/>
            </a:avLst>
          </a:prstGeom>
          <a:gradFill rotWithShape="1">
            <a:gsLst>
              <a:gs pos="0">
                <a:srgbClr val="0095CE"/>
              </a:gs>
              <a:gs pos="100000">
                <a:srgbClr val="0095CE">
                  <a:gamma/>
                  <a:tint val="3451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НИОКР, продажи</a:t>
            </a: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490C0678-662A-7D35-F128-2E3EBF71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279" y="5919117"/>
            <a:ext cx="2760911" cy="508000"/>
          </a:xfrm>
          <a:prstGeom prst="homePlate">
            <a:avLst>
              <a:gd name="adj" fmla="val 40571"/>
            </a:avLst>
          </a:prstGeom>
          <a:gradFill rotWithShape="1">
            <a:gsLst>
              <a:gs pos="0">
                <a:srgbClr val="0095CE"/>
              </a:gs>
              <a:gs pos="100000">
                <a:srgbClr val="0095CE">
                  <a:gamma/>
                  <a:tint val="3451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Производство, закупки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FCD1A7DD-B6CE-646F-356B-29AAD4899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279" y="6579517"/>
            <a:ext cx="2760911" cy="555625"/>
          </a:xfrm>
          <a:prstGeom prst="homePlate">
            <a:avLst>
              <a:gd name="adj" fmla="val 24588"/>
            </a:avLst>
          </a:prstGeom>
          <a:gradFill rotWithShape="1">
            <a:gsLst>
              <a:gs pos="0">
                <a:srgbClr val="0095CE"/>
              </a:gs>
              <a:gs pos="100000">
                <a:srgbClr val="0095CE">
                  <a:gamma/>
                  <a:tint val="3451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Обеспечение, учет, безопасность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919D3944-D646-8876-B425-EB307776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741" y="3681933"/>
            <a:ext cx="1943100" cy="413172"/>
          </a:xfrm>
          <a:prstGeom prst="rect">
            <a:avLst/>
          </a:prstGeom>
          <a:solidFill>
            <a:srgbClr val="0095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F511389E-3D1A-1413-FB76-9007E25DB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241" y="3681933"/>
            <a:ext cx="1943100" cy="413172"/>
          </a:xfrm>
          <a:prstGeom prst="rect">
            <a:avLst/>
          </a:prstGeom>
          <a:solidFill>
            <a:srgbClr val="0095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E14BD6C3-D354-C586-4738-C0A9DBAD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527" y="5303985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65 / 35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F1E310EB-72B9-B203-26DD-DC881953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527" y="5956572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70 / 30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278FBB40-C2FC-2021-35CA-63386797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527" y="6607323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75 / 25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BEA4A2A2-601F-F9C3-B825-07363D78F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552" y="5353198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70 / 30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B5BDB4D9-A73D-0F22-4926-DCECB40A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027" y="5956572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75 / 25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6722C17C-4550-AEAF-78E9-605F23B8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027" y="6607323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>
                <a:cs typeface="Arial" panose="020B0604020202020204" pitchFamily="34" charset="0"/>
              </a:rPr>
              <a:t>80 / 20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757D2C1A-9619-5D94-A810-2C208AD8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979" y="5274592"/>
            <a:ext cx="3707556" cy="500063"/>
          </a:xfrm>
          <a:prstGeom prst="rect">
            <a:avLst/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  <a:effectLst/>
        </p:spPr>
        <p:txBody>
          <a:bodyPr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Обеспечивают конкурентные преимущества</a:t>
            </a:r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F8E5756E-A579-4551-3D50-51B47508E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979" y="5919117"/>
            <a:ext cx="3707556" cy="522288"/>
          </a:xfrm>
          <a:prstGeom prst="rect">
            <a:avLst/>
          </a:prstGeom>
          <a:solidFill>
            <a:srgbClr val="0095CE">
              <a:lumMod val="20000"/>
              <a:lumOff val="80000"/>
            </a:srgbClr>
          </a:solidFill>
          <a:ln w="9525" algn="ctr">
            <a:solidFill>
              <a:srgbClr val="003864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Создают основной результат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6AC66B8A-C99D-EE1E-F8A6-4ADF6152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979" y="6581105"/>
            <a:ext cx="3707556" cy="557212"/>
          </a:xfrm>
          <a:prstGeom prst="rect">
            <a:avLst/>
          </a:prstGeom>
          <a:solidFill>
            <a:srgbClr val="0095CE">
              <a:lumMod val="20000"/>
              <a:lumOff val="80000"/>
            </a:srgbClr>
          </a:solidFill>
          <a:ln w="9525" algn="ctr">
            <a:solidFill>
              <a:srgbClr val="003864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Обеспечивают деятельность</a:t>
            </a: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979FB10A-6D29-06CA-DE45-34CB0896A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741" y="5865142"/>
            <a:ext cx="8153400" cy="0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18">
            <a:extLst>
              <a:ext uri="{FF2B5EF4-FFF2-40B4-BE49-F238E27FC236}">
                <a16:creationId xmlns:a16="http://schemas.microsoft.com/office/drawing/2014/main" id="{EDEE6B74-664A-DF58-4221-41CEB1A7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3741" y="6504905"/>
            <a:ext cx="8153400" cy="0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E6C28D35-E037-1F53-CA1D-29A77536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353" y="2720737"/>
            <a:ext cx="8784976" cy="838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100000">
                <a:srgbClr val="CCECFF"/>
              </a:gs>
            </a:gsLst>
            <a:lin ang="5400000" scaled="1"/>
          </a:gradFill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Цели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деятельности Компании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u="sng" dirty="0">
              <a:solidFill>
                <a:srgbClr val="E6E6E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anose="020B0604020202020204" pitchFamily="34" charset="0"/>
            </a:endParaRPr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6448A7F4-4966-718E-FE73-610EA362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741" y="4127846"/>
            <a:ext cx="1981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dirty="0">
                <a:solidFill>
                  <a:srgbClr val="0095CE"/>
                </a:solidFill>
                <a:cs typeface="Arial" panose="020B0604020202020204" pitchFamily="34" charset="0"/>
              </a:rPr>
              <a:t>Постоянная / переменная</a:t>
            </a: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E9AD6A78-271D-081F-BEBE-9DD64F4E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41" y="4127846"/>
            <a:ext cx="19812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>
                <a:solidFill>
                  <a:srgbClr val="0095CE"/>
                </a:solidFill>
                <a:cs typeface="Arial" panose="020B0604020202020204" pitchFamily="34" charset="0"/>
              </a:rPr>
              <a:t>Постоянная / переменная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C41ABFAA-AD4F-3724-CD8D-60FF894F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4" y="971525"/>
            <a:ext cx="13052588" cy="15995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tIns="82800" rIns="72000" anchor="ctr"/>
          <a:lstStyle>
            <a:lvl1pPr marL="177800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0" u="sng" dirty="0">
                <a:solidFill>
                  <a:srgbClr val="FF0000"/>
                </a:solidFill>
                <a:cs typeface="Arial" panose="020B0604020202020204" pitchFamily="34" charset="0"/>
              </a:rPr>
              <a:t>Факторы</a:t>
            </a:r>
            <a:r>
              <a:rPr lang="ru-RU" altLang="ru-RU" sz="1800" b="0" dirty="0">
                <a:solidFill>
                  <a:srgbClr val="FF0000"/>
                </a:solidFill>
                <a:cs typeface="Arial" panose="020B0604020202020204" pitchFamily="34" charset="0"/>
              </a:rPr>
              <a:t>, увеличивающие долю переменной части в доходе работника: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 u="sng" dirty="0">
                <a:cs typeface="Arial" panose="020B0604020202020204" pitchFamily="34" charset="0"/>
              </a:rPr>
              <a:t>1. Уровень полномочий</a:t>
            </a:r>
            <a:r>
              <a:rPr lang="ru-RU" altLang="ru-RU" sz="1600" b="0" dirty="0">
                <a:cs typeface="Arial" panose="020B0604020202020204" pitchFamily="34" charset="0"/>
              </a:rPr>
              <a:t> (чем выше уровень полномочий, тем больше влияние на результаты Компании).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 u="sng" dirty="0">
                <a:cs typeface="Arial" panose="020B0604020202020204" pitchFamily="34" charset="0"/>
              </a:rPr>
              <a:t>2. Степень влияния деятельности на результат Компании</a:t>
            </a:r>
            <a:r>
              <a:rPr lang="ru-RU" altLang="ru-RU" sz="1600" b="0" dirty="0">
                <a:cs typeface="Arial" panose="020B0604020202020204" pitchFamily="34" charset="0"/>
              </a:rPr>
              <a:t> (НИОКР влияют на результат Компании в большей степени, от них зависит объем прибыли).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 u="sng" dirty="0">
                <a:cs typeface="Arial" panose="020B0604020202020204" pitchFamily="34" charset="0"/>
              </a:rPr>
              <a:t>3. Близость к продукту Компании</a:t>
            </a:r>
            <a:r>
              <a:rPr lang="ru-RU" altLang="ru-RU" sz="1600" b="0" dirty="0">
                <a:cs typeface="Arial" panose="020B0604020202020204" pitchFamily="34" charset="0"/>
              </a:rPr>
              <a:t> (НИОКР, продажи и производство ближе к итоговому результату Компании).</a:t>
            </a: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4C821D66-C2DB-A6CA-152A-BF3C81BF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867" y="4657802"/>
            <a:ext cx="2760911" cy="490187"/>
          </a:xfrm>
          <a:prstGeom prst="homePlate">
            <a:avLst>
              <a:gd name="adj" fmla="val 45079"/>
            </a:avLst>
          </a:prstGeom>
          <a:gradFill rotWithShape="1">
            <a:gsLst>
              <a:gs pos="0">
                <a:srgbClr val="0095CE"/>
              </a:gs>
              <a:gs pos="100000">
                <a:srgbClr val="0095CE">
                  <a:gamma/>
                  <a:tint val="34510"/>
                  <a:invGamma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ЗГД, КД, Гл. инженер</a:t>
            </a: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4336D3B-8383-30E8-DACD-AB9B8C280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66" y="4590380"/>
            <a:ext cx="3707556" cy="554037"/>
          </a:xfrm>
          <a:prstGeom prst="rect">
            <a:avLst/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Обеспечивают конкурентоспособность бизнеса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83E42EAB-A5B1-04EC-6B6A-163D7452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15" y="4703910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0" u="sng" dirty="0">
                <a:cs typeface="Arial" panose="020B0604020202020204" pitchFamily="34" charset="0"/>
              </a:rPr>
              <a:t>60 / 40</a:t>
            </a:r>
          </a:p>
        </p:txBody>
      </p:sp>
      <p:sp>
        <p:nvSpPr>
          <p:cNvPr id="53" name="Line 17">
            <a:extLst>
              <a:ext uri="{FF2B5EF4-FFF2-40B4-BE49-F238E27FC236}">
                <a16:creationId xmlns:a16="http://schemas.microsoft.com/office/drawing/2014/main" id="{A282E4BA-D38C-AE5B-2C6C-EC55EFBF4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0091" y="5217442"/>
            <a:ext cx="8153400" cy="0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A44500AA-45EF-AE9B-3980-4D389F32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5EA4942-66E0-DA75-60D3-BE83911FFB0C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20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2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Балансировки Модели оплаты труда</a:t>
            </a:r>
          </a:p>
        </p:txBody>
      </p:sp>
      <p:grpSp>
        <p:nvGrpSpPr>
          <p:cNvPr id="52" name="Группа 3">
            <a:extLst>
              <a:ext uri="{FF2B5EF4-FFF2-40B4-BE49-F238E27FC236}">
                <a16:creationId xmlns:a16="http://schemas.microsoft.com/office/drawing/2014/main" id="{00895AB8-B7BB-1FC6-579D-CA33E26A96CF}"/>
              </a:ext>
            </a:extLst>
          </p:cNvPr>
          <p:cNvGrpSpPr>
            <a:grpSpLocks/>
          </p:cNvGrpSpPr>
          <p:nvPr/>
        </p:nvGrpSpPr>
        <p:grpSpPr bwMode="auto">
          <a:xfrm>
            <a:off x="2493267" y="923329"/>
            <a:ext cx="3552825" cy="812800"/>
            <a:chOff x="1024442" y="1919858"/>
            <a:chExt cx="6229927" cy="1287988"/>
          </a:xfrm>
        </p:grpSpPr>
        <p:sp>
          <p:nvSpPr>
            <p:cNvPr id="53" name="Скругленный прямоугольник 4">
              <a:extLst>
                <a:ext uri="{FF2B5EF4-FFF2-40B4-BE49-F238E27FC236}">
                  <a16:creationId xmlns:a16="http://schemas.microsoft.com/office/drawing/2014/main" id="{6AF0ECF6-28F4-430C-FBE4-84603331C7B9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solidFill>
              <a:srgbClr val="0095CE">
                <a:lumMod val="7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Скругленный прямоугольник 4">
              <a:extLst>
                <a:ext uri="{FF2B5EF4-FFF2-40B4-BE49-F238E27FC236}">
                  <a16:creationId xmlns:a16="http://schemas.microsoft.com/office/drawing/2014/main" id="{B793036A-4E98-AAC3-62DD-DFAC1966D080}"/>
                </a:ext>
              </a:extLst>
            </p:cNvPr>
            <p:cNvSpPr/>
            <p:nvPr/>
          </p:nvSpPr>
          <p:spPr>
            <a:xfrm>
              <a:off x="1063414" y="1957593"/>
              <a:ext cx="6151983" cy="12125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Оценка вышестоящим руководителем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5" name="Двойная стрелка влево/вправо 9">
            <a:extLst>
              <a:ext uri="{FF2B5EF4-FFF2-40B4-BE49-F238E27FC236}">
                <a16:creationId xmlns:a16="http://schemas.microsoft.com/office/drawing/2014/main" id="{CA1F331A-26B5-7282-2C93-BD049073022A}"/>
              </a:ext>
            </a:extLst>
          </p:cNvPr>
          <p:cNvSpPr/>
          <p:nvPr/>
        </p:nvSpPr>
        <p:spPr>
          <a:xfrm>
            <a:off x="6146104" y="1086842"/>
            <a:ext cx="1216025" cy="485775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6" name="Группа 10">
            <a:extLst>
              <a:ext uri="{FF2B5EF4-FFF2-40B4-BE49-F238E27FC236}">
                <a16:creationId xmlns:a16="http://schemas.microsoft.com/office/drawing/2014/main" id="{0B352069-3791-8B22-51DF-CB8F7B8C416F}"/>
              </a:ext>
            </a:extLst>
          </p:cNvPr>
          <p:cNvGrpSpPr>
            <a:grpSpLocks/>
          </p:cNvGrpSpPr>
          <p:nvPr/>
        </p:nvGrpSpPr>
        <p:grpSpPr bwMode="auto">
          <a:xfrm>
            <a:off x="7460554" y="899517"/>
            <a:ext cx="3554413" cy="812800"/>
            <a:chOff x="1024442" y="1919858"/>
            <a:chExt cx="6229927" cy="1287988"/>
          </a:xfrm>
        </p:grpSpPr>
        <p:sp>
          <p:nvSpPr>
            <p:cNvPr id="57" name="Скругленный прямоугольник 11">
              <a:extLst>
                <a:ext uri="{FF2B5EF4-FFF2-40B4-BE49-F238E27FC236}">
                  <a16:creationId xmlns:a16="http://schemas.microsoft.com/office/drawing/2014/main" id="{0B96589D-818D-918A-EB0E-F59EE48BA572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solidFill>
              <a:srgbClr val="0095CE">
                <a:lumMod val="7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Скругленный прямоугольник 4">
              <a:extLst>
                <a:ext uri="{FF2B5EF4-FFF2-40B4-BE49-F238E27FC236}">
                  <a16:creationId xmlns:a16="http://schemas.microsoft.com/office/drawing/2014/main" id="{9AAE0417-52D7-5DE4-A3F3-CEB7AFEF7520}"/>
                </a:ext>
              </a:extLst>
            </p:cNvPr>
            <p:cNvSpPr/>
            <p:nvPr/>
          </p:nvSpPr>
          <p:spPr>
            <a:xfrm>
              <a:off x="1063396" y="1957591"/>
              <a:ext cx="6152018" cy="12125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Оценка по показателям деятельности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59" name="Группа 13">
            <a:extLst>
              <a:ext uri="{FF2B5EF4-FFF2-40B4-BE49-F238E27FC236}">
                <a16:creationId xmlns:a16="http://schemas.microsoft.com/office/drawing/2014/main" id="{3D241DCF-3149-83DF-3CEB-0D937B718DD8}"/>
              </a:ext>
            </a:extLst>
          </p:cNvPr>
          <p:cNvGrpSpPr>
            <a:grpSpLocks/>
          </p:cNvGrpSpPr>
          <p:nvPr/>
        </p:nvGrpSpPr>
        <p:grpSpPr bwMode="auto">
          <a:xfrm>
            <a:off x="2518667" y="1788517"/>
            <a:ext cx="3552825" cy="811212"/>
            <a:chOff x="1024442" y="1919858"/>
            <a:chExt cx="6229927" cy="1287988"/>
          </a:xfrm>
        </p:grpSpPr>
        <p:sp>
          <p:nvSpPr>
            <p:cNvPr id="60" name="Скругленный прямоугольник 14">
              <a:extLst>
                <a:ext uri="{FF2B5EF4-FFF2-40B4-BE49-F238E27FC236}">
                  <a16:creationId xmlns:a16="http://schemas.microsoft.com/office/drawing/2014/main" id="{D92B5A17-671A-E441-3E02-61520482C4C8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solidFill>
              <a:srgbClr val="0095CE">
                <a:lumMod val="7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Скругленный прямоугольник 4">
              <a:extLst>
                <a:ext uri="{FF2B5EF4-FFF2-40B4-BE49-F238E27FC236}">
                  <a16:creationId xmlns:a16="http://schemas.microsoft.com/office/drawing/2014/main" id="{4D8824E1-F370-7908-8364-AF4AAEB83413}"/>
                </a:ext>
              </a:extLst>
            </p:cNvPr>
            <p:cNvSpPr/>
            <p:nvPr/>
          </p:nvSpPr>
          <p:spPr>
            <a:xfrm>
              <a:off x="1063414" y="1957665"/>
              <a:ext cx="6151983" cy="1212374"/>
            </a:xfrm>
            <a:prstGeom prst="rect">
              <a:avLst/>
            </a:prstGeom>
            <a:solidFill>
              <a:srgbClr val="003864">
                <a:lumMod val="50000"/>
                <a:lumOff val="50000"/>
              </a:srgbClr>
            </a:solidFill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Индивидуальные показатели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2" name="Двойная стрелка влево/вправо 16">
            <a:extLst>
              <a:ext uri="{FF2B5EF4-FFF2-40B4-BE49-F238E27FC236}">
                <a16:creationId xmlns:a16="http://schemas.microsoft.com/office/drawing/2014/main" id="{14E12243-7F0B-6A1A-61DA-D79FDD5E4A39}"/>
              </a:ext>
            </a:extLst>
          </p:cNvPr>
          <p:cNvSpPr/>
          <p:nvPr/>
        </p:nvSpPr>
        <p:spPr>
          <a:xfrm>
            <a:off x="6171504" y="1952029"/>
            <a:ext cx="1216025" cy="484188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3" name="Группа 17">
            <a:extLst>
              <a:ext uri="{FF2B5EF4-FFF2-40B4-BE49-F238E27FC236}">
                <a16:creationId xmlns:a16="http://schemas.microsoft.com/office/drawing/2014/main" id="{923DE004-85D0-0486-CFC2-B66EE7B1882C}"/>
              </a:ext>
            </a:extLst>
          </p:cNvPr>
          <p:cNvGrpSpPr>
            <a:grpSpLocks/>
          </p:cNvGrpSpPr>
          <p:nvPr/>
        </p:nvGrpSpPr>
        <p:grpSpPr bwMode="auto">
          <a:xfrm>
            <a:off x="7485954" y="1764704"/>
            <a:ext cx="3554413" cy="811213"/>
            <a:chOff x="1024442" y="1919858"/>
            <a:chExt cx="6229927" cy="1287988"/>
          </a:xfrm>
        </p:grpSpPr>
        <p:sp>
          <p:nvSpPr>
            <p:cNvPr id="64" name="Скругленный прямоугольник 18">
              <a:extLst>
                <a:ext uri="{FF2B5EF4-FFF2-40B4-BE49-F238E27FC236}">
                  <a16:creationId xmlns:a16="http://schemas.microsoft.com/office/drawing/2014/main" id="{65235AF2-C740-D637-D1AB-C0008F45FDA5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solidFill>
              <a:srgbClr val="003864">
                <a:lumMod val="50000"/>
                <a:lumOff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Скругленный прямоугольник 4">
              <a:extLst>
                <a:ext uri="{FF2B5EF4-FFF2-40B4-BE49-F238E27FC236}">
                  <a16:creationId xmlns:a16="http://schemas.microsoft.com/office/drawing/2014/main" id="{3CDC9CE8-57B9-2E4B-055E-3B66B07F7396}"/>
                </a:ext>
              </a:extLst>
            </p:cNvPr>
            <p:cNvSpPr/>
            <p:nvPr/>
          </p:nvSpPr>
          <p:spPr>
            <a:xfrm>
              <a:off x="1063396" y="1957667"/>
              <a:ext cx="6152018" cy="12123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Групповые (командные) показатели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1A6EF9BF-5863-0D6B-FA6E-FD60C5036448}"/>
              </a:ext>
            </a:extLst>
          </p:cNvPr>
          <p:cNvGrpSpPr/>
          <p:nvPr/>
        </p:nvGrpSpPr>
        <p:grpSpPr>
          <a:xfrm>
            <a:off x="2517898" y="2669349"/>
            <a:ext cx="3553779" cy="811593"/>
            <a:chOff x="1024442" y="1919858"/>
            <a:chExt cx="6229927" cy="1287988"/>
          </a:xfrm>
          <a:solidFill>
            <a:srgbClr val="ED1B2E">
              <a:lumMod val="60000"/>
              <a:lumOff val="40000"/>
            </a:srgbClr>
          </a:solidFill>
        </p:grpSpPr>
        <p:sp>
          <p:nvSpPr>
            <p:cNvPr id="67" name="Скругленный прямоугольник 21">
              <a:extLst>
                <a:ext uri="{FF2B5EF4-FFF2-40B4-BE49-F238E27FC236}">
                  <a16:creationId xmlns:a16="http://schemas.microsoft.com/office/drawing/2014/main" id="{1C2E315C-6203-142D-F5A9-7A37925F2F0F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Скругленный прямоугольник 4">
              <a:extLst>
                <a:ext uri="{FF2B5EF4-FFF2-40B4-BE49-F238E27FC236}">
                  <a16:creationId xmlns:a16="http://schemas.microsoft.com/office/drawing/2014/main" id="{63E61255-8E64-92B0-ECFF-96714D5208F6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Постоянная часть ЗП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9" name="Двойная стрелка влево/вправо 23">
            <a:extLst>
              <a:ext uri="{FF2B5EF4-FFF2-40B4-BE49-F238E27FC236}">
                <a16:creationId xmlns:a16="http://schemas.microsoft.com/office/drawing/2014/main" id="{2B7D778D-704C-C031-C4D1-3E8BCA17C646}"/>
              </a:ext>
            </a:extLst>
          </p:cNvPr>
          <p:cNvSpPr/>
          <p:nvPr/>
        </p:nvSpPr>
        <p:spPr>
          <a:xfrm>
            <a:off x="6171504" y="2833092"/>
            <a:ext cx="1216025" cy="484187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613A003-1C2A-45D0-A45F-45E6013588E2}"/>
              </a:ext>
            </a:extLst>
          </p:cNvPr>
          <p:cNvGrpSpPr/>
          <p:nvPr/>
        </p:nvGrpSpPr>
        <p:grpSpPr>
          <a:xfrm>
            <a:off x="7486450" y="2645578"/>
            <a:ext cx="3553779" cy="811593"/>
            <a:chOff x="1024442" y="1919858"/>
            <a:chExt cx="6229927" cy="1287988"/>
          </a:xfrm>
          <a:solidFill>
            <a:srgbClr val="ED1B2E">
              <a:lumMod val="60000"/>
              <a:lumOff val="40000"/>
            </a:srgbClr>
          </a:solidFill>
        </p:grpSpPr>
        <p:sp>
          <p:nvSpPr>
            <p:cNvPr id="71" name="Скругленный прямоугольник 25">
              <a:extLst>
                <a:ext uri="{FF2B5EF4-FFF2-40B4-BE49-F238E27FC236}">
                  <a16:creationId xmlns:a16="http://schemas.microsoft.com/office/drawing/2014/main" id="{2CDFFBAD-C758-0CFC-E888-4C6EEF560A9A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Скругленный прямоугольник 4">
              <a:extLst>
                <a:ext uri="{FF2B5EF4-FFF2-40B4-BE49-F238E27FC236}">
                  <a16:creationId xmlns:a16="http://schemas.microsoft.com/office/drawing/2014/main" id="{8554F3E8-245E-0963-30AE-7473F7944B41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Переменная часть ЗП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76" name="Двойная стрелка влево/вправо 30">
            <a:extLst>
              <a:ext uri="{FF2B5EF4-FFF2-40B4-BE49-F238E27FC236}">
                <a16:creationId xmlns:a16="http://schemas.microsoft.com/office/drawing/2014/main" id="{5EB56AB8-4D11-7262-5D05-0A143180D259}"/>
              </a:ext>
            </a:extLst>
          </p:cNvPr>
          <p:cNvSpPr/>
          <p:nvPr/>
        </p:nvSpPr>
        <p:spPr>
          <a:xfrm>
            <a:off x="6146104" y="3706217"/>
            <a:ext cx="1216025" cy="484187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F89BAFA-C009-218E-03F3-492CE4C5D083}"/>
              </a:ext>
            </a:extLst>
          </p:cNvPr>
          <p:cNvGrpSpPr/>
          <p:nvPr/>
        </p:nvGrpSpPr>
        <p:grpSpPr>
          <a:xfrm>
            <a:off x="2526056" y="3518818"/>
            <a:ext cx="8488786" cy="811593"/>
            <a:chOff x="-7626837" y="1919858"/>
            <a:chExt cx="14881206" cy="1287988"/>
          </a:xfrm>
          <a:solidFill>
            <a:srgbClr val="92D050"/>
          </a:solidFill>
        </p:grpSpPr>
        <p:sp>
          <p:nvSpPr>
            <p:cNvPr id="78" name="Скругленный прямоугольник 32">
              <a:extLst>
                <a:ext uri="{FF2B5EF4-FFF2-40B4-BE49-F238E27FC236}">
                  <a16:creationId xmlns:a16="http://schemas.microsoft.com/office/drawing/2014/main" id="{D56BDE77-C778-5CD2-6FAA-1E3654656149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Скругленный прямоугольник 4">
              <a:extLst>
                <a:ext uri="{FF2B5EF4-FFF2-40B4-BE49-F238E27FC236}">
                  <a16:creationId xmlns:a16="http://schemas.microsoft.com/office/drawing/2014/main" id="{14CFBF8A-346B-2EB0-867B-87D1BACE5ED6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«Длинные» премии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Скругленный прямоугольник 4">
              <a:extLst>
                <a:ext uri="{FF2B5EF4-FFF2-40B4-BE49-F238E27FC236}">
                  <a16:creationId xmlns:a16="http://schemas.microsoft.com/office/drawing/2014/main" id="{CDCFD63B-2364-6418-F830-473C873D1E6F}"/>
                </a:ext>
              </a:extLst>
            </p:cNvPr>
            <p:cNvSpPr/>
            <p:nvPr/>
          </p:nvSpPr>
          <p:spPr>
            <a:xfrm>
              <a:off x="-7626837" y="1981898"/>
              <a:ext cx="6154480" cy="121253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«Короткие» премии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B5F039F9-1E27-B6FA-D794-F40E7906CABB}"/>
              </a:ext>
            </a:extLst>
          </p:cNvPr>
          <p:cNvGrpSpPr/>
          <p:nvPr/>
        </p:nvGrpSpPr>
        <p:grpSpPr>
          <a:xfrm>
            <a:off x="2492511" y="4424973"/>
            <a:ext cx="3553779" cy="811593"/>
            <a:chOff x="1024442" y="1919858"/>
            <a:chExt cx="6229927" cy="1287988"/>
          </a:xfrm>
          <a:solidFill>
            <a:srgbClr val="7030A0"/>
          </a:solidFill>
        </p:grpSpPr>
        <p:sp>
          <p:nvSpPr>
            <p:cNvPr id="81" name="Скругленный прямоугольник 35">
              <a:extLst>
                <a:ext uri="{FF2B5EF4-FFF2-40B4-BE49-F238E27FC236}">
                  <a16:creationId xmlns:a16="http://schemas.microsoft.com/office/drawing/2014/main" id="{280B1BD1-DB5C-D16F-A99F-9828E3395B7D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Скругленный прямоугольник 4">
              <a:extLst>
                <a:ext uri="{FF2B5EF4-FFF2-40B4-BE49-F238E27FC236}">
                  <a16:creationId xmlns:a16="http://schemas.microsoft.com/office/drawing/2014/main" id="{AE51CD6B-5191-9F22-94D8-6D2065C2A574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Мотивация</a:t>
              </a:r>
              <a:b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Arial"/>
                </a:rPr>
                <a:t>(нематериальная)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83" name="Двойная стрелка влево/вправо 37">
            <a:extLst>
              <a:ext uri="{FF2B5EF4-FFF2-40B4-BE49-F238E27FC236}">
                <a16:creationId xmlns:a16="http://schemas.microsoft.com/office/drawing/2014/main" id="{A01E7FFE-F075-633A-0806-358010CB4D24}"/>
              </a:ext>
            </a:extLst>
          </p:cNvPr>
          <p:cNvSpPr/>
          <p:nvPr/>
        </p:nvSpPr>
        <p:spPr>
          <a:xfrm>
            <a:off x="6146104" y="4588867"/>
            <a:ext cx="1216025" cy="484187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354D16A-5C6B-BA63-022E-7707F0D5EA11}"/>
              </a:ext>
            </a:extLst>
          </p:cNvPr>
          <p:cNvGrpSpPr/>
          <p:nvPr/>
        </p:nvGrpSpPr>
        <p:grpSpPr>
          <a:xfrm>
            <a:off x="7461063" y="4401202"/>
            <a:ext cx="3553779" cy="811593"/>
            <a:chOff x="1024442" y="1919858"/>
            <a:chExt cx="6229927" cy="1287988"/>
          </a:xfrm>
          <a:solidFill>
            <a:srgbClr val="7030A0"/>
          </a:solidFill>
        </p:grpSpPr>
        <p:sp>
          <p:nvSpPr>
            <p:cNvPr id="85" name="Скругленный прямоугольник 39">
              <a:extLst>
                <a:ext uri="{FF2B5EF4-FFF2-40B4-BE49-F238E27FC236}">
                  <a16:creationId xmlns:a16="http://schemas.microsoft.com/office/drawing/2014/main" id="{4B9E7EAF-D629-D062-548C-13D62A752DEE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Скругленный прямоугольник 4">
              <a:extLst>
                <a:ext uri="{FF2B5EF4-FFF2-40B4-BE49-F238E27FC236}">
                  <a16:creationId xmlns:a16="http://schemas.microsoft.com/office/drawing/2014/main" id="{769BCD2C-446C-10C3-0398-956E37E9D07F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Материальное стимулирование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7" name="Группа 27">
            <a:extLst>
              <a:ext uri="{FF2B5EF4-FFF2-40B4-BE49-F238E27FC236}">
                <a16:creationId xmlns:a16="http://schemas.microsoft.com/office/drawing/2014/main" id="{053910CA-7105-AAEA-D5F1-B1DA6F989544}"/>
              </a:ext>
            </a:extLst>
          </p:cNvPr>
          <p:cNvGrpSpPr>
            <a:grpSpLocks/>
          </p:cNvGrpSpPr>
          <p:nvPr/>
        </p:nvGrpSpPr>
        <p:grpSpPr bwMode="auto">
          <a:xfrm>
            <a:off x="2494442" y="5333503"/>
            <a:ext cx="3552825" cy="811213"/>
            <a:chOff x="1024442" y="1919858"/>
            <a:chExt cx="6229927" cy="1287988"/>
          </a:xfrm>
          <a:solidFill>
            <a:srgbClr val="0070C0"/>
          </a:solidFill>
        </p:grpSpPr>
        <p:sp>
          <p:nvSpPr>
            <p:cNvPr id="88" name="Скругленный прямоугольник 42">
              <a:extLst>
                <a:ext uri="{FF2B5EF4-FFF2-40B4-BE49-F238E27FC236}">
                  <a16:creationId xmlns:a16="http://schemas.microsoft.com/office/drawing/2014/main" id="{3ED9909E-EEEC-B11C-956C-745F81963CDB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Скругленный прямоугольник 4">
              <a:extLst>
                <a:ext uri="{FF2B5EF4-FFF2-40B4-BE49-F238E27FC236}">
                  <a16:creationId xmlns:a16="http://schemas.microsoft.com/office/drawing/2014/main" id="{E78776A0-2800-C33C-D30E-6182D36F2B7C}"/>
                </a:ext>
              </a:extLst>
            </p:cNvPr>
            <p:cNvSpPr/>
            <p:nvPr/>
          </p:nvSpPr>
          <p:spPr>
            <a:xfrm>
              <a:off x="1063414" y="1957667"/>
              <a:ext cx="6151983" cy="12123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Интересы работника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90" name="Двойная стрелка влево/вправо 44">
            <a:extLst>
              <a:ext uri="{FF2B5EF4-FFF2-40B4-BE49-F238E27FC236}">
                <a16:creationId xmlns:a16="http://schemas.microsoft.com/office/drawing/2014/main" id="{019878DB-2B4F-3B72-A43A-DCDD6975F1D2}"/>
              </a:ext>
            </a:extLst>
          </p:cNvPr>
          <p:cNvSpPr/>
          <p:nvPr/>
        </p:nvSpPr>
        <p:spPr>
          <a:xfrm>
            <a:off x="6147692" y="5496917"/>
            <a:ext cx="1216025" cy="484187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3FBB3A61-1059-11AC-CD6F-679A63A7A414}"/>
              </a:ext>
            </a:extLst>
          </p:cNvPr>
          <p:cNvGrpSpPr/>
          <p:nvPr/>
        </p:nvGrpSpPr>
        <p:grpSpPr>
          <a:xfrm>
            <a:off x="7462238" y="5309394"/>
            <a:ext cx="3553779" cy="811593"/>
            <a:chOff x="1024442" y="1919858"/>
            <a:chExt cx="6229927" cy="1287988"/>
          </a:xfrm>
          <a:solidFill>
            <a:srgbClr val="0070C0"/>
          </a:solidFill>
        </p:grpSpPr>
        <p:sp>
          <p:nvSpPr>
            <p:cNvPr id="92" name="Скругленный прямоугольник 46">
              <a:extLst>
                <a:ext uri="{FF2B5EF4-FFF2-40B4-BE49-F238E27FC236}">
                  <a16:creationId xmlns:a16="http://schemas.microsoft.com/office/drawing/2014/main" id="{0D923391-B5B1-C301-8040-9F28C1E83919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Скругленный прямоугольник 4">
              <a:extLst>
                <a:ext uri="{FF2B5EF4-FFF2-40B4-BE49-F238E27FC236}">
                  <a16:creationId xmlns:a16="http://schemas.microsoft.com/office/drawing/2014/main" id="{4E8A2BA3-6FF5-C31A-3E6D-28D5704EDF65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Интересы работодателя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" name="Группа 27">
            <a:extLst>
              <a:ext uri="{FF2B5EF4-FFF2-40B4-BE49-F238E27FC236}">
                <a16:creationId xmlns:a16="http://schemas.microsoft.com/office/drawing/2014/main" id="{10EE77E6-4014-1E18-663A-C406880E3285}"/>
              </a:ext>
            </a:extLst>
          </p:cNvPr>
          <p:cNvGrpSpPr>
            <a:grpSpLocks/>
          </p:cNvGrpSpPr>
          <p:nvPr/>
        </p:nvGrpSpPr>
        <p:grpSpPr bwMode="auto">
          <a:xfrm>
            <a:off x="2518792" y="6208984"/>
            <a:ext cx="3552825" cy="811213"/>
            <a:chOff x="1024442" y="1919858"/>
            <a:chExt cx="6229927" cy="1287988"/>
          </a:xfrm>
          <a:solidFill>
            <a:schemeClr val="accent4">
              <a:lumMod val="75000"/>
            </a:schemeClr>
          </a:solidFill>
        </p:grpSpPr>
        <p:sp>
          <p:nvSpPr>
            <p:cNvPr id="3" name="Скругленный прямоугольник 42">
              <a:extLst>
                <a:ext uri="{FF2B5EF4-FFF2-40B4-BE49-F238E27FC236}">
                  <a16:creationId xmlns:a16="http://schemas.microsoft.com/office/drawing/2014/main" id="{52124B68-B952-5B66-13DB-23685B64B6E1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D3C70D66-7333-1E72-0E6C-145DF0804B46}"/>
                </a:ext>
              </a:extLst>
            </p:cNvPr>
            <p:cNvSpPr/>
            <p:nvPr/>
          </p:nvSpPr>
          <p:spPr>
            <a:xfrm>
              <a:off x="1063414" y="1957667"/>
              <a:ext cx="6151983" cy="12123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Поощрение работника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" name="Двойная стрелка влево/вправо 44">
            <a:extLst>
              <a:ext uri="{FF2B5EF4-FFF2-40B4-BE49-F238E27FC236}">
                <a16:creationId xmlns:a16="http://schemas.microsoft.com/office/drawing/2014/main" id="{FF75C940-FCDE-EFA8-FB6C-C23072F3F13A}"/>
              </a:ext>
            </a:extLst>
          </p:cNvPr>
          <p:cNvSpPr/>
          <p:nvPr/>
        </p:nvSpPr>
        <p:spPr>
          <a:xfrm>
            <a:off x="6172042" y="6372398"/>
            <a:ext cx="1216025" cy="484187"/>
          </a:xfrm>
          <a:prstGeom prst="leftRightArrow">
            <a:avLst/>
          </a:prstGeom>
          <a:solidFill>
            <a:srgbClr val="E6E6EB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6E6E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BED16EA-9432-DAB2-2B60-F8D51908D6C5}"/>
              </a:ext>
            </a:extLst>
          </p:cNvPr>
          <p:cNvGrpSpPr/>
          <p:nvPr/>
        </p:nvGrpSpPr>
        <p:grpSpPr>
          <a:xfrm>
            <a:off x="7486588" y="6184875"/>
            <a:ext cx="3553779" cy="811593"/>
            <a:chOff x="1024442" y="1919858"/>
            <a:chExt cx="6229927" cy="1287988"/>
          </a:xfrm>
          <a:solidFill>
            <a:schemeClr val="accent4">
              <a:lumMod val="75000"/>
            </a:schemeClr>
          </a:solidFill>
        </p:grpSpPr>
        <p:sp>
          <p:nvSpPr>
            <p:cNvPr id="9" name="Скругленный прямоугольник 46">
              <a:extLst>
                <a:ext uri="{FF2B5EF4-FFF2-40B4-BE49-F238E27FC236}">
                  <a16:creationId xmlns:a16="http://schemas.microsoft.com/office/drawing/2014/main" id="{4DFA7D6D-9B54-7970-CF19-44ECC5593FBA}"/>
                </a:ext>
              </a:extLst>
            </p:cNvPr>
            <p:cNvSpPr/>
            <p:nvPr/>
          </p:nvSpPr>
          <p:spPr>
            <a:xfrm>
              <a:off x="1024442" y="1919858"/>
              <a:ext cx="6229927" cy="1287988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046F8343-A951-A85E-2135-5333F7142AD4}"/>
                </a:ext>
              </a:extLst>
            </p:cNvPr>
            <p:cNvSpPr/>
            <p:nvPr/>
          </p:nvSpPr>
          <p:spPr>
            <a:xfrm>
              <a:off x="1062166" y="1957582"/>
              <a:ext cx="6154480" cy="121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2870" tIns="102870" rIns="102870" bIns="102870" spcCol="1270" anchor="ctr"/>
            <a:lstStyle/>
            <a:p>
              <a:pPr marL="0" marR="0" lvl="0" indent="0" algn="ctr" defTabSz="1200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Наказание работника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2" name="Text Box 33">
            <a:extLst>
              <a:ext uri="{FF2B5EF4-FFF2-40B4-BE49-F238E27FC236}">
                <a16:creationId xmlns:a16="http://schemas.microsoft.com/office/drawing/2014/main" id="{210D01FC-4AA0-9B63-828E-16F6CF01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2567"/>
            <a:ext cx="2310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Субъективная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Комплексная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42C19A64-A0A4-FCDA-6720-1265E328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4" y="1848814"/>
            <a:ext cx="2512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Разрушает коллектив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Виден вклад каждого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9FF93095-DBC6-FDB1-BAA7-BD1AA09E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43" y="2629973"/>
            <a:ext cx="23103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Не интересна работодателю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Защита работника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040924B8-20EA-2C6D-9578-0EF07F19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40" y="3504579"/>
            <a:ext cx="23103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Воспринимается как постоянная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Быстрая отдача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462FA0D8-8EA6-E8A4-9027-E41270E3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41" y="4499917"/>
            <a:ext cx="2310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Сложная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Долгосрочная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EAD32C2B-DFD2-320C-4DEC-2C36DD55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42" y="5292005"/>
            <a:ext cx="23103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Застой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Комфорт для работника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A01BC8F4-B267-6751-B64E-3F973429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9" y="6168875"/>
            <a:ext cx="23103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Расслабляет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Положительные эмоции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F0AD506E-F71E-16BB-7C45-071A4E5C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7225" y="989617"/>
            <a:ext cx="211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Механистическая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Объективная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0" name="Text Box 33">
            <a:extLst>
              <a:ext uri="{FF2B5EF4-FFF2-40B4-BE49-F238E27FC236}">
                <a16:creationId xmlns:a16="http://schemas.microsoft.com/office/drawing/2014/main" id="{53D50D9C-2401-2E50-A725-A2B754066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359" y="1704379"/>
            <a:ext cx="2498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Эффект социального лодыря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Управляемость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32F731CA-33CD-541B-43B7-52F05FF4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7224" y="2627709"/>
            <a:ext cx="2114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Сложность начисления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Стимулирование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D4752887-2100-E0F9-B0DA-D4576C728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385" y="3504579"/>
            <a:ext cx="2114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Не для всех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Долгосрочные цели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B3ED14C-51D8-2467-BFAF-C6AB3D44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384" y="4460882"/>
            <a:ext cx="211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Циничное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Прагматичное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A0028AF2-47D7-09A2-AA22-126B3B42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4383" y="5232771"/>
            <a:ext cx="2114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Текучка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Устойчивость бизнеса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413E8FCE-06DF-502C-040C-FFF8C2A1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914" y="6228109"/>
            <a:ext cx="2114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Напряженность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00B050"/>
                </a:solidFill>
              </a:rPr>
              <a:t>Рефлексия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26" name="Рисунок 25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311CBC58-C516-7540-9E83-9BE41FE8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8E4D4374-E7B8-9AD1-3AF1-E6F8249A2C4F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21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F335A1-F9DF-1FB6-33BA-6A4DC4076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5" y="928478"/>
            <a:ext cx="3600400" cy="26855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C5ECB7-9107-4389-E70D-A8510E70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522" y="611485"/>
            <a:ext cx="2584510" cy="2448272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Типовые цели материального стимулирования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67DC8C7-9FC8-F7B1-25EE-78BA74BE4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41727"/>
              </p:ext>
            </p:extLst>
          </p:nvPr>
        </p:nvGraphicFramePr>
        <p:xfrm>
          <a:off x="3383802" y="1043533"/>
          <a:ext cx="82809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AutoShape 60">
            <a:extLst>
              <a:ext uri="{FF2B5EF4-FFF2-40B4-BE49-F238E27FC236}">
                <a16:creationId xmlns:a16="http://schemas.microsoft.com/office/drawing/2014/main" id="{F77D9B5E-3F50-68A8-721F-C8DA3EE4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308" y="4211637"/>
            <a:ext cx="2305050" cy="1655763"/>
          </a:xfrm>
          <a:prstGeom prst="roundRect">
            <a:avLst>
              <a:gd name="adj" fmla="val 24639"/>
            </a:avLst>
          </a:prstGeom>
          <a:solidFill>
            <a:srgbClr val="CCFFCC"/>
          </a:solidFill>
          <a:ln w="9525" algn="ctr">
            <a:solidFill>
              <a:srgbClr val="99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>
                <a:cs typeface="Times New Roman" panose="02020603050405020304" pitchFamily="18" charset="0"/>
              </a:rPr>
              <a:t>Количественная </a:t>
            </a:r>
            <a:br>
              <a:rPr lang="ru-RU" altLang="ru-RU" sz="1600" b="0">
                <a:cs typeface="Times New Roman" panose="02020603050405020304" pitchFamily="18" charset="0"/>
              </a:rPr>
            </a:br>
            <a:r>
              <a:rPr lang="ru-RU" altLang="ru-RU" sz="1600" b="0">
                <a:cs typeface="Times New Roman" panose="02020603050405020304" pitchFamily="18" charset="0"/>
              </a:rPr>
              <a:t>оценка на основе индивидуальных показателей</a:t>
            </a:r>
          </a:p>
        </p:txBody>
      </p:sp>
      <p:sp>
        <p:nvSpPr>
          <p:cNvPr id="15" name="AutoShape 60">
            <a:extLst>
              <a:ext uri="{FF2B5EF4-FFF2-40B4-BE49-F238E27FC236}">
                <a16:creationId xmlns:a16="http://schemas.microsoft.com/office/drawing/2014/main" id="{293D61C6-D06D-7F5C-218D-BDD73E7C4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46" y="4211637"/>
            <a:ext cx="2303462" cy="1655763"/>
          </a:xfrm>
          <a:prstGeom prst="roundRect">
            <a:avLst>
              <a:gd name="adj" fmla="val 24639"/>
            </a:avLst>
          </a:prstGeom>
          <a:solidFill>
            <a:srgbClr val="CCFFCC"/>
          </a:solidFill>
          <a:ln w="9525" algn="ctr">
            <a:solidFill>
              <a:srgbClr val="99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>
                <a:cs typeface="Times New Roman" panose="02020603050405020304" pitchFamily="18" charset="0"/>
              </a:rPr>
              <a:t>Количественная </a:t>
            </a:r>
            <a:br>
              <a:rPr lang="ru-RU" altLang="ru-RU" sz="1600" b="0">
                <a:cs typeface="Times New Roman" panose="02020603050405020304" pitchFamily="18" charset="0"/>
              </a:rPr>
            </a:br>
            <a:r>
              <a:rPr lang="ru-RU" altLang="ru-RU" sz="1600" b="0">
                <a:cs typeface="Times New Roman" panose="02020603050405020304" pitchFamily="18" charset="0"/>
              </a:rPr>
              <a:t>оценка на основе показателей работы подразделения</a:t>
            </a:r>
          </a:p>
        </p:txBody>
      </p:sp>
      <p:sp>
        <p:nvSpPr>
          <p:cNvPr id="16" name="AutoShape 60">
            <a:extLst>
              <a:ext uri="{FF2B5EF4-FFF2-40B4-BE49-F238E27FC236}">
                <a16:creationId xmlns:a16="http://schemas.microsoft.com/office/drawing/2014/main" id="{0ABE9AF0-9D9E-CC2C-7772-156A7CEB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21" y="4219575"/>
            <a:ext cx="2305050" cy="1655762"/>
          </a:xfrm>
          <a:prstGeom prst="roundRect">
            <a:avLst>
              <a:gd name="adj" fmla="val 24639"/>
            </a:avLst>
          </a:prstGeom>
          <a:solidFill>
            <a:srgbClr val="CCFFCC"/>
          </a:solidFill>
          <a:ln w="9525" algn="ctr">
            <a:solidFill>
              <a:srgbClr val="99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>
                <a:cs typeface="Times New Roman" panose="02020603050405020304" pitchFamily="18" charset="0"/>
              </a:rPr>
              <a:t>Качественная оценка руководителя</a:t>
            </a:r>
          </a:p>
        </p:txBody>
      </p:sp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id="{4ADB17FE-8565-A3A3-840D-CCCEEBDB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21" y="6016625"/>
            <a:ext cx="2305050" cy="722312"/>
          </a:xfrm>
          <a:prstGeom prst="rect">
            <a:avLst/>
          </a:prstGeom>
          <a:noFill/>
          <a:ln w="25400" algn="ctr">
            <a:solidFill>
              <a:srgbClr val="003864"/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Управляемость</a:t>
            </a:r>
          </a:p>
        </p:txBody>
      </p: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id="{EDBF5777-06C9-FE5A-A788-9686B95A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58" y="6011862"/>
            <a:ext cx="2303463" cy="722313"/>
          </a:xfrm>
          <a:prstGeom prst="rect">
            <a:avLst/>
          </a:prstGeom>
          <a:noFill/>
          <a:ln w="25400" algn="ctr">
            <a:solidFill>
              <a:srgbClr val="003864"/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Работа в команде</a:t>
            </a:r>
          </a:p>
        </p:txBody>
      </p:sp>
      <p:sp>
        <p:nvSpPr>
          <p:cNvPr id="19" name="Прямоугольник 12">
            <a:extLst>
              <a:ext uri="{FF2B5EF4-FFF2-40B4-BE49-F238E27FC236}">
                <a16:creationId xmlns:a16="http://schemas.microsoft.com/office/drawing/2014/main" id="{235BA51E-16D0-9143-FAD7-612BFFDA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46" y="6011862"/>
            <a:ext cx="2305050" cy="722313"/>
          </a:xfrm>
          <a:prstGeom prst="rect">
            <a:avLst/>
          </a:prstGeom>
          <a:noFill/>
          <a:ln w="25400" algn="ctr">
            <a:solidFill>
              <a:srgbClr val="003864"/>
            </a:solidFill>
            <a:prstDash val="sysDash"/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Личный вклад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68BEA49E-E992-13F4-08C5-6D4EE56B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65" y="6019075"/>
            <a:ext cx="230505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Цель стимулирования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B96DC2B1-4C33-99AF-1E34-E61FC3BA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265" y="4693513"/>
            <a:ext cx="230505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Способ оценки достижения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B567FA24-FFBE-5602-CDC0-95B0D3B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39" y="3193757"/>
            <a:ext cx="230505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Направление стимулирования</a:t>
            </a:r>
          </a:p>
        </p:txBody>
      </p:sp>
      <p:pic>
        <p:nvPicPr>
          <p:cNvPr id="8" name="Рисунок 7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5C142A6-9F3E-1477-AB60-930D90F8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2A8E3153-48CB-966C-50B5-758A85F1906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22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5638B23-BB90-73B1-5AC4-50BF9E02DB42}"/>
              </a:ext>
            </a:extLst>
          </p:cNvPr>
          <p:cNvCxnSpPr>
            <a:cxnSpLocks/>
          </p:cNvCxnSpPr>
          <p:nvPr/>
        </p:nvCxnSpPr>
        <p:spPr>
          <a:xfrm>
            <a:off x="599207" y="2699717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034709A-B669-F8E5-F9FD-E8F61B504A1E}"/>
              </a:ext>
            </a:extLst>
          </p:cNvPr>
          <p:cNvCxnSpPr>
            <a:cxnSpLocks/>
          </p:cNvCxnSpPr>
          <p:nvPr/>
        </p:nvCxnSpPr>
        <p:spPr>
          <a:xfrm>
            <a:off x="599207" y="2852117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A4E1B9A-7129-4D9B-2CB8-101214CCE6C4}"/>
              </a:ext>
            </a:extLst>
          </p:cNvPr>
          <p:cNvCxnSpPr>
            <a:cxnSpLocks/>
          </p:cNvCxnSpPr>
          <p:nvPr/>
        </p:nvCxnSpPr>
        <p:spPr>
          <a:xfrm>
            <a:off x="599207" y="313951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Постулаты Модели оплаты труда (пример)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36049E40-2FC0-2C99-F6E0-C47AC5CCF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91" y="921608"/>
            <a:ext cx="12537353" cy="12493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C683CF3A-46D8-0FBC-BF51-644F70FD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191" y="940658"/>
            <a:ext cx="81251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27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FontTx/>
              <a:buAutoNum type="alphaLcParenR"/>
            </a:pPr>
            <a:r>
              <a:rPr lang="ru-RU" altLang="ru-RU" sz="1400" dirty="0">
                <a:solidFill>
                  <a:srgbClr val="0D3C6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ФОТ в зависимости от влияния на результат;</a:t>
            </a:r>
            <a:endParaRPr lang="ru-RU" altLang="ru-RU" sz="1400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FontTx/>
              <a:buAutoNum type="alphaLcParenR"/>
            </a:pPr>
            <a:r>
              <a:rPr lang="ru-RU" altLang="ru-RU" sz="1400" dirty="0">
                <a:solidFill>
                  <a:srgbClr val="0D3C6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связь целей деятельности работника и оплаты труда;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FontTx/>
              <a:buAutoNum type="alphaLcParenR"/>
            </a:pPr>
            <a:r>
              <a:rPr lang="ru-RU" altLang="ru-RU" sz="1400" dirty="0">
                <a:solidFill>
                  <a:srgbClr val="0D3C6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коллективное и индивидуальное премирование;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FontTx/>
              <a:buAutoNum type="alphaLcParenR"/>
            </a:pPr>
            <a:r>
              <a:rPr lang="ru-RU" altLang="ru-RU" sz="1400" dirty="0">
                <a:solidFill>
                  <a:srgbClr val="0D3C6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квартальные и годовые премии;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FontTx/>
              <a:buAutoNum type="alphaLcParenR"/>
            </a:pPr>
            <a:r>
              <a:rPr lang="ru-RU" altLang="ru-RU" sz="1400" dirty="0">
                <a:solidFill>
                  <a:srgbClr val="0D3C6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наделение руководителей подразделений правами распределять премии.</a:t>
            </a:r>
          </a:p>
        </p:txBody>
      </p:sp>
      <p:sp>
        <p:nvSpPr>
          <p:cNvPr id="43" name="Скругленный прямоугольник 10">
            <a:extLst>
              <a:ext uri="{FF2B5EF4-FFF2-40B4-BE49-F238E27FC236}">
                <a16:creationId xmlns:a16="http://schemas.microsoft.com/office/drawing/2014/main" id="{7A41FA2E-86A3-082B-64C6-762514271394}"/>
              </a:ext>
            </a:extLst>
          </p:cNvPr>
          <p:cNvSpPr/>
          <p:nvPr/>
        </p:nvSpPr>
        <p:spPr bwMode="auto">
          <a:xfrm>
            <a:off x="485353" y="2925033"/>
            <a:ext cx="12475828" cy="941387"/>
          </a:xfrm>
          <a:prstGeom prst="roundRect">
            <a:avLst/>
          </a:prstGeom>
          <a:gradFill rotWithShape="1">
            <a:gsLst>
              <a:gs pos="0">
                <a:srgbClr val="AEAEAE">
                  <a:tint val="50000"/>
                  <a:satMod val="300000"/>
                </a:srgbClr>
              </a:gs>
              <a:gs pos="35000">
                <a:srgbClr val="AEAEAE">
                  <a:tint val="37000"/>
                  <a:satMod val="300000"/>
                </a:srgbClr>
              </a:gs>
              <a:gs pos="100000">
                <a:srgbClr val="AEAE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EAEAE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689225" marR="0" lvl="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Принцип коллективного и индивидуального премирования. Размер премиального фонда сотрудников зависит от выполнения личного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KPI’s</a:t>
            </a: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KPI’s</a:t>
            </a: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подразделения, распределяется пропорционально значимости должности. </a:t>
            </a:r>
          </a:p>
        </p:txBody>
      </p:sp>
      <p:sp>
        <p:nvSpPr>
          <p:cNvPr id="44" name="AutoShape 5">
            <a:extLst>
              <a:ext uri="{FF2B5EF4-FFF2-40B4-BE49-F238E27FC236}">
                <a16:creationId xmlns:a16="http://schemas.microsoft.com/office/drawing/2014/main" id="{1FC949A7-A207-845B-6AB2-C8555794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0" y="3058679"/>
            <a:ext cx="2579688" cy="694153"/>
          </a:xfrm>
          <a:prstGeom prst="homePlate">
            <a:avLst>
              <a:gd name="adj" fmla="val 48210"/>
            </a:avLst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cs typeface="Arial" panose="020B0604020202020204" pitchFamily="34" charset="0"/>
              </a:rPr>
              <a:t>Повышение ответственности за результат деятельности</a:t>
            </a:r>
          </a:p>
        </p:txBody>
      </p:sp>
      <p:sp>
        <p:nvSpPr>
          <p:cNvPr id="45" name="Скругленный прямоугольник 11">
            <a:extLst>
              <a:ext uri="{FF2B5EF4-FFF2-40B4-BE49-F238E27FC236}">
                <a16:creationId xmlns:a16="http://schemas.microsoft.com/office/drawing/2014/main" id="{E540E680-0841-025E-108D-EF2A42A324A1}"/>
              </a:ext>
            </a:extLst>
          </p:cNvPr>
          <p:cNvSpPr/>
          <p:nvPr/>
        </p:nvSpPr>
        <p:spPr bwMode="auto">
          <a:xfrm>
            <a:off x="485353" y="3919239"/>
            <a:ext cx="12475828" cy="1026967"/>
          </a:xfrm>
          <a:prstGeom prst="roundRect">
            <a:avLst/>
          </a:prstGeom>
          <a:gradFill rotWithShape="1">
            <a:gsLst>
              <a:gs pos="0">
                <a:srgbClr val="AEAEAE">
                  <a:tint val="50000"/>
                  <a:satMod val="300000"/>
                </a:srgbClr>
              </a:gs>
              <a:gs pos="35000">
                <a:srgbClr val="AEAEAE">
                  <a:tint val="37000"/>
                  <a:satMod val="300000"/>
                </a:srgbClr>
              </a:gs>
              <a:gs pos="100000">
                <a:srgbClr val="AEAE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EAEAE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689225" marR="0" lvl="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Простота и прозрачность системы как для работников, так и для руководства. Число показателей, влияющих на премиальный фонд распределяемый до уровня работников не должно превышать 2-3 показателей.</a:t>
            </a:r>
          </a:p>
        </p:txBody>
      </p:sp>
      <p:sp>
        <p:nvSpPr>
          <p:cNvPr id="46" name="AutoShape 7">
            <a:extLst>
              <a:ext uri="{FF2B5EF4-FFF2-40B4-BE49-F238E27FC236}">
                <a16:creationId xmlns:a16="http://schemas.microsoft.com/office/drawing/2014/main" id="{9F8210A0-B56F-47F6-0699-970F0CA4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0" y="4039051"/>
            <a:ext cx="2579688" cy="787341"/>
          </a:xfrm>
          <a:prstGeom prst="homePlate">
            <a:avLst>
              <a:gd name="adj" fmla="val 40041"/>
            </a:avLst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cs typeface="Arial" panose="020B0604020202020204" pitchFamily="34" charset="0"/>
              </a:rPr>
              <a:t>Не большое количество показателей, простота сбора и оценки адекватности</a:t>
            </a:r>
          </a:p>
        </p:txBody>
      </p:sp>
      <p:sp>
        <p:nvSpPr>
          <p:cNvPr id="47" name="Скругленный прямоугольник 13">
            <a:extLst>
              <a:ext uri="{FF2B5EF4-FFF2-40B4-BE49-F238E27FC236}">
                <a16:creationId xmlns:a16="http://schemas.microsoft.com/office/drawing/2014/main" id="{9D2A9873-687C-1496-7BCF-625E62C6415D}"/>
              </a:ext>
            </a:extLst>
          </p:cNvPr>
          <p:cNvSpPr/>
          <p:nvPr/>
        </p:nvSpPr>
        <p:spPr bwMode="auto">
          <a:xfrm>
            <a:off x="485353" y="4999025"/>
            <a:ext cx="12475828" cy="1026967"/>
          </a:xfrm>
          <a:prstGeom prst="roundRect">
            <a:avLst/>
          </a:prstGeom>
          <a:gradFill rotWithShape="1">
            <a:gsLst>
              <a:gs pos="0">
                <a:srgbClr val="AEAEAE">
                  <a:tint val="50000"/>
                  <a:satMod val="300000"/>
                </a:srgbClr>
              </a:gs>
              <a:gs pos="35000">
                <a:srgbClr val="AEAEAE">
                  <a:tint val="37000"/>
                  <a:satMod val="300000"/>
                </a:srgbClr>
              </a:gs>
              <a:gs pos="100000">
                <a:srgbClr val="AEAE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EAEAE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689225" marR="0" lvl="6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Перевод механизма начисления переменной части заработанной платы в квартальные и годовые периоды. 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5B703EB2-8740-173E-80F4-EA3C193AD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0" y="5165431"/>
            <a:ext cx="2579688" cy="694154"/>
          </a:xfrm>
          <a:prstGeom prst="homePlate">
            <a:avLst>
              <a:gd name="adj" fmla="val 51508"/>
            </a:avLst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cs typeface="Arial" panose="020B0604020202020204" pitchFamily="34" charset="0"/>
              </a:rPr>
              <a:t>Увеличение доли переменной части заработной платы</a:t>
            </a:r>
          </a:p>
        </p:txBody>
      </p:sp>
      <p:sp>
        <p:nvSpPr>
          <p:cNvPr id="49" name="Скругленный прямоугольник 18">
            <a:extLst>
              <a:ext uri="{FF2B5EF4-FFF2-40B4-BE49-F238E27FC236}">
                <a16:creationId xmlns:a16="http://schemas.microsoft.com/office/drawing/2014/main" id="{60BF0613-06E3-6307-4ED4-E2FD9AC7EDB9}"/>
              </a:ext>
            </a:extLst>
          </p:cNvPr>
          <p:cNvSpPr/>
          <p:nvPr/>
        </p:nvSpPr>
        <p:spPr bwMode="auto">
          <a:xfrm>
            <a:off x="516716" y="6078810"/>
            <a:ext cx="12475828" cy="941387"/>
          </a:xfrm>
          <a:prstGeom prst="roundRect">
            <a:avLst/>
          </a:prstGeom>
          <a:gradFill rotWithShape="1">
            <a:gsLst>
              <a:gs pos="0">
                <a:srgbClr val="AEAEAE">
                  <a:tint val="50000"/>
                  <a:satMod val="300000"/>
                </a:srgbClr>
              </a:gs>
              <a:gs pos="35000">
                <a:srgbClr val="AEAEAE">
                  <a:tint val="37000"/>
                  <a:satMod val="300000"/>
                </a:srgbClr>
              </a:gs>
              <a:gs pos="100000">
                <a:srgbClr val="AEAEAE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EAEAE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689225" marR="0" lvl="6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Зависимость доли переменной части работников от значимости должности и непосредственного влияния на результат деятельности.</a:t>
            </a: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6CDEBB48-142B-31D7-ABDA-FDD9A8ECB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0" y="6192635"/>
            <a:ext cx="2579688" cy="694154"/>
          </a:xfrm>
          <a:prstGeom prst="homePlate">
            <a:avLst>
              <a:gd name="adj" fmla="val 56990"/>
            </a:avLst>
          </a:prstGeom>
          <a:solidFill>
            <a:srgbClr val="0095CE">
              <a:lumMod val="20000"/>
              <a:lumOff val="80000"/>
            </a:srgbClr>
          </a:solidFill>
          <a:ln w="9525">
            <a:solidFill>
              <a:srgbClr val="003864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cs typeface="Arial" panose="020B0604020202020204" pitchFamily="34" charset="0"/>
              </a:rPr>
              <a:t>Не одинаковый размер доли переменной части у работников</a:t>
            </a:r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5DD52E85-0EFE-3677-47B2-51063E8E6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90" y="1081098"/>
            <a:ext cx="2484438" cy="893762"/>
          </a:xfrm>
          <a:prstGeom prst="homePlate">
            <a:avLst>
              <a:gd name="adj" fmla="val 41868"/>
            </a:avLst>
          </a:prstGeom>
          <a:solidFill>
            <a:srgbClr val="0095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Постулаты </a:t>
            </a:r>
            <a:b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МОТ</a:t>
            </a:r>
          </a:p>
        </p:txBody>
      </p:sp>
      <p:sp>
        <p:nvSpPr>
          <p:cNvPr id="52" name="AutoShape 13">
            <a:extLst>
              <a:ext uri="{FF2B5EF4-FFF2-40B4-BE49-F238E27FC236}">
                <a16:creationId xmlns:a16="http://schemas.microsoft.com/office/drawing/2014/main" id="{CD3CB04E-2C1F-0184-3559-236E3DFE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53" y="2210658"/>
            <a:ext cx="2560638" cy="620713"/>
          </a:xfrm>
          <a:prstGeom prst="downArrowCallout">
            <a:avLst>
              <a:gd name="adj1" fmla="val 206266"/>
              <a:gd name="adj2" fmla="val 103133"/>
              <a:gd name="adj3" fmla="val 16625"/>
              <a:gd name="adj4" fmla="val 6666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0095CE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4A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Задачи изменения </a:t>
            </a:r>
            <a:r>
              <a:rPr lang="ru-RU" altLang="ru-RU" sz="1000" b="1" i="1" kern="0" dirty="0">
                <a:solidFill>
                  <a:srgbClr val="FF0000"/>
                </a:solidFill>
              </a:rPr>
              <a:t>М</a:t>
            </a:r>
            <a:r>
              <a:rPr kumimoji="0" lang="ru-RU" altLang="ru-RU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</a:p>
        </p:txBody>
      </p:sp>
      <p:sp>
        <p:nvSpPr>
          <p:cNvPr id="53" name="AutoShape 14">
            <a:extLst>
              <a:ext uri="{FF2B5EF4-FFF2-40B4-BE49-F238E27FC236}">
                <a16:creationId xmlns:a16="http://schemas.microsoft.com/office/drawing/2014/main" id="{73155F9C-BECC-FDDD-70A0-CC5DF49D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378" y="2221771"/>
            <a:ext cx="9735803" cy="620712"/>
          </a:xfrm>
          <a:prstGeom prst="downArrowCallout">
            <a:avLst>
              <a:gd name="adj1" fmla="val 464067"/>
              <a:gd name="adj2" fmla="val 232033"/>
              <a:gd name="adj3" fmla="val 16625"/>
              <a:gd name="adj4" fmla="val 6666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rgbClr val="0095CE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tIns="82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altLang="ru-RU" sz="1600" b="1" i="1" kern="0" dirty="0">
                <a:solidFill>
                  <a:srgbClr val="004A92"/>
                </a:solidFill>
              </a:rPr>
              <a:t>П</a:t>
            </a:r>
            <a:r>
              <a:rPr kumimoji="0" lang="ru-RU" altLang="ru-RU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4A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остулаты</a:t>
            </a:r>
            <a:endParaRPr kumimoji="0" lang="ru-RU" altLang="ru-RU" sz="1600" b="1" i="1" u="none" strike="noStrike" kern="0" cap="none" spc="0" normalizeH="0" baseline="0" noProof="0" dirty="0">
              <a:ln>
                <a:noFill/>
              </a:ln>
              <a:solidFill>
                <a:srgbClr val="004A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9EE40CA1-09D9-CBA2-9245-6F5CE016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58288E9-F7BE-AF87-CF61-68904F90E114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23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Дизайн оплаты труда (пример)</a:t>
            </a:r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9FF72C56-408F-A4CF-5597-D2CEC4CE4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54596"/>
              </p:ext>
            </p:extLst>
          </p:nvPr>
        </p:nvGraphicFramePr>
        <p:xfrm>
          <a:off x="352321" y="1001857"/>
          <a:ext cx="12693650" cy="5705856"/>
        </p:xfrm>
        <a:graphic>
          <a:graphicData uri="http://schemas.openxmlformats.org/drawingml/2006/table">
            <a:tbl>
              <a:tblPr/>
              <a:tblGrid>
                <a:gridCol w="186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3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341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Позиция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82563" marR="0" lvl="0" indent="-47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ДИЗАЙНА  ОПЛАТЫ ТРУДА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4763" marR="0" lvl="0" indent="-47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Соотношение постоянной и переменной частей ЗП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часть*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Грейд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Квартальная премия (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Квартальная премия (показ.)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Годовая премия (оценка)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Годовая </a:t>
                      </a:r>
                      <a:b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премия (показ.)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CDFF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ЗГД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12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7-9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Личные 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деятельности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600%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Выполнение показателей предприятия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600%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 / 60%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Директор департамента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12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5-7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департамента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D3C67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предприятия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400%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 / 50%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отдела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4-6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отдела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департамента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320%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 / 40%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Главный эксперт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12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3-5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Личные 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деятельности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отдела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240%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 / 40%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Главный специалист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12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2-4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Личные 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деятельности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60%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Выполнения показателей отдела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180 х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 / 30%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3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Ведущий специалист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100% х 12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med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(0.75-1.25)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1-3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Оценка вышестоящим руководителем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37.5%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Личные 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3C67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деятельности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D1B2E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37.5% х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D3C67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9063" marR="0" lvl="0" indent="-119063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D3C67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7313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80% / 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864">
                          <a:alpha val="70979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B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121">
            <a:extLst>
              <a:ext uri="{FF2B5EF4-FFF2-40B4-BE49-F238E27FC236}">
                <a16:creationId xmlns:a16="http://schemas.microsoft.com/office/drawing/2014/main" id="{5061381E-BDD5-FFD7-7389-7271B870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21" y="6794881"/>
            <a:ext cx="3690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i="1" dirty="0">
                <a:cs typeface="Arial" panose="020B0604020202020204" pitchFamily="34" charset="0"/>
              </a:rPr>
              <a:t>* 100% =  оклад месяц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0B2113-986C-33E3-61CE-A03BB340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27" y="6230372"/>
            <a:ext cx="5058481" cy="11526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F686697C-C341-5694-6650-BAC46E5B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590F8A2-3E18-11A7-44F9-6E8AC42D82B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24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EDBB3C-14B4-ED56-6906-34E5C8AD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1" y="2840036"/>
            <a:ext cx="13272616" cy="21639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06C7C08-FD5F-1A06-2B22-9EECA1E09ECB}"/>
              </a:ext>
            </a:extLst>
          </p:cNvPr>
          <p:cNvCxnSpPr>
            <a:cxnSpLocks/>
          </p:cNvCxnSpPr>
          <p:nvPr/>
        </p:nvCxnSpPr>
        <p:spPr>
          <a:xfrm>
            <a:off x="8088039" y="7383058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3128600" cy="640308"/>
          </a:xfrm>
        </p:spPr>
        <p:txBody>
          <a:bodyPr/>
          <a:lstStyle/>
          <a:p>
            <a:r>
              <a:rPr lang="ru-RU" sz="2600" dirty="0"/>
              <a:t>Оценка деятельности работника непосредственным руководителем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F46550-B6AF-1C42-2B30-4535FE6AF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976AC51-5AB2-61BB-9B14-6CBE6B56A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28449"/>
              </p:ext>
            </p:extLst>
          </p:nvPr>
        </p:nvGraphicFramePr>
        <p:xfrm>
          <a:off x="133365" y="827509"/>
          <a:ext cx="13211258" cy="6405631"/>
        </p:xfrm>
        <a:graphic>
          <a:graphicData uri="http://schemas.openxmlformats.org/drawingml/2006/table">
            <a:tbl>
              <a:tblPr/>
              <a:tblGrid>
                <a:gridCol w="157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0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Критерий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Краткое описание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баллов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4 балла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6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3 балла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 Дисциплина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Рабочее время не тратит на посторонние дела. Отсутствуют пропуски на работе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Приходит на работу вовремя.  Редко отсутствует, а если такое случается, то по уважительной причине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всегда пунктуален, иногда забывает предупредить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Часто отсутствует или опаздывает, при этом не ставит в известность руководителя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выполняемых работ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выполняется без ошибок, аккуратно и тщательно. Соблюдаются стандарты работы с клиентами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соответствует предъявляемым требованиям, ошибки встречаются редко, а если и есть, то незначительные и исправляются самостоятельно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выполняется качественно, но встречаются ошибки, иногда приходится проверять работу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Низкое качество работы, постоянные ошибки, требуются постоянные проверки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выполняемых работ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 выполняется в запланированном объеме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Работает быстро, выполняет плановые показатели или больше, чем запланировано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Работает медленно, необходимо «подгонять»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Работает медленно. Не справляется с запланированным объемом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Профес-сиональные знания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Сотрудник обладает знаниями, необходимыми для данной должности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Хорошо понимает свои обязанности, знания соответствуют выполняемой работе, редко требуются разъяснения со стороны руководителя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всегда хватает знаний, многие рабочие вопросы необходимо дополнительно разъяснять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хватает знаний для выполнения обязанностей. Плохо понимает свою работу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2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Умение решать сложные ситуации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Умение принимать решения и самостоятельно найти выход из сложившейся ситуации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Самостоятельно умеет найти выход из сложной ситуации. Всегда принимает решения в пределах своей компетенции и отвечает за них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Предпочитает не принимать решений самостоятельно, для решения той или иной сложной ситуации часто просит совета руководителя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Избегает принимать решения и отвечать за них, самостоятельные решения сложных ситуаций только усугубляют положение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Умение слушать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Умение правильно услышать и понять информацию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Внимательно слушает, не перебивает, умеет задавать уточняющие вопросы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Внимательно слушает то, что ему говорят, и стремится понять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слушает, часто перебивает. Если что-то не понял, то не уточняет, а добавляет собственную интерпретацию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Устные коммуникации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Умение выразить свои мысли точно и ясно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Очень хорошо излагает свои мысли, умеет аргументированно убедить в своей правоте</a:t>
                      </a: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Умеет разъяснить свою позицию, но иногда возникают сложности, чтобы логично доказать свою точку зрения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8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трудом излагает свои мысли, обижается, если начинают задавать уточняющие вопросы, обижается, думая, что его не понимают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864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98" marR="7398" marT="0" marB="0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B596199E-A7BB-FFA2-5A7F-1D7252E0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44A409-0246-1E46-3287-F50DBC1F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063" y="4864935"/>
            <a:ext cx="3740844" cy="23914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5E98B596-61C9-689A-AF29-81467BDB7E27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25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D31F01-B80C-A27E-CD87-CFCCCFDC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4" y="2006236"/>
            <a:ext cx="7414313" cy="35472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7FB1426-69AE-24BE-3C1D-E14A449ACF54}"/>
              </a:ext>
            </a:extLst>
          </p:cNvPr>
          <p:cNvCxnSpPr>
            <a:cxnSpLocks/>
          </p:cNvCxnSpPr>
          <p:nvPr/>
        </p:nvCxnSpPr>
        <p:spPr>
          <a:xfrm>
            <a:off x="8952135" y="5553438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B1B9ED7-B877-0856-E609-672E1CB43363}"/>
              </a:ext>
            </a:extLst>
          </p:cNvPr>
          <p:cNvCxnSpPr>
            <a:cxnSpLocks/>
          </p:cNvCxnSpPr>
          <p:nvPr/>
        </p:nvCxnSpPr>
        <p:spPr>
          <a:xfrm>
            <a:off x="8520087" y="6516141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69B2FC3-86FD-F2CE-04D7-E16B9D76C7D1}"/>
              </a:ext>
            </a:extLst>
          </p:cNvPr>
          <p:cNvCxnSpPr>
            <a:cxnSpLocks/>
          </p:cNvCxnSpPr>
          <p:nvPr/>
        </p:nvCxnSpPr>
        <p:spPr>
          <a:xfrm>
            <a:off x="10608319" y="6732165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Начисление квартальной премии (пример)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1A0D1-76CB-FF69-B0EF-A38DB16774C8}"/>
              </a:ext>
            </a:extLst>
          </p:cNvPr>
          <p:cNvSpPr/>
          <p:nvPr/>
        </p:nvSpPr>
        <p:spPr>
          <a:xfrm>
            <a:off x="348415" y="1043533"/>
            <a:ext cx="12742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Arial"/>
                <a:cs typeface="Arial"/>
              </a:rPr>
              <a:t>енеджер отдела закупок 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ru-RU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Профессиональные знания			</a:t>
            </a:r>
            <a:r>
              <a:rPr lang="ru-RU" sz="1600" dirty="0">
                <a:solidFill>
                  <a:srgbClr val="00B050"/>
                </a:solidFill>
                <a:latin typeface="Arial"/>
                <a:cs typeface="Arial"/>
              </a:rPr>
              <a:t>оценка вышестоящим руководителем </a:t>
            </a:r>
            <a:endParaRPr lang="ru-RU" sz="1600" dirty="0">
              <a:solidFill>
                <a:srgbClr val="00386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Корректность в общении с коллегами		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личные показатели (К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PI 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работника)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Соблюдение проф. дисциплины 			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личные показатели (К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PI 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работника)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Дисциплинированность 				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личные показатели (К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PI 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работника)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Аккуратность в работе				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личные показатели (К</a:t>
            </a:r>
            <a:r>
              <a:rPr lang="en-US" sz="1600" dirty="0">
                <a:solidFill>
                  <a:srgbClr val="7030A0"/>
                </a:solidFill>
                <a:latin typeface="Arial"/>
                <a:cs typeface="Arial"/>
              </a:rPr>
              <a:t>PI </a:t>
            </a:r>
            <a:r>
              <a:rPr lang="ru-RU" sz="1600" dirty="0">
                <a:solidFill>
                  <a:srgbClr val="7030A0"/>
                </a:solidFill>
                <a:latin typeface="Arial"/>
                <a:cs typeface="Arial"/>
              </a:rPr>
              <a:t>работника)</a:t>
            </a:r>
            <a:endParaRPr lang="ru-RU" sz="1600" dirty="0">
              <a:solidFill>
                <a:srgbClr val="00386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Проявление инициативы				</a:t>
            </a:r>
            <a:r>
              <a:rPr lang="ru-RU" sz="1600" dirty="0">
                <a:solidFill>
                  <a:srgbClr val="00B050"/>
                </a:solidFill>
                <a:latin typeface="Arial"/>
                <a:cs typeface="Arial"/>
              </a:rPr>
              <a:t>оценка вышестоящим руководителем </a:t>
            </a:r>
            <a:endParaRPr lang="ru-RU" sz="1600" dirty="0">
              <a:solidFill>
                <a:srgbClr val="00386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Умение работать в команде			</a:t>
            </a:r>
            <a:r>
              <a:rPr lang="ru-RU" sz="1600" dirty="0">
                <a:solidFill>
                  <a:srgbClr val="00B050"/>
                </a:solidFill>
                <a:latin typeface="Arial"/>
                <a:cs typeface="Arial"/>
              </a:rPr>
              <a:t>оценка вышестоящим руководителем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Профессиональные знания - 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знание складского ассортимента, уверенная работа в 1С отсутствие ошибок при проверке счетов от поставщиков, четкое знание системы скидок у поставщиков и условий работы, взаимозаменяемость, знание всех участков  работы отдела , взаимопомощь в отделе.</a:t>
            </a: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Корректность в общении с коллегами - 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реакция на запросы внутренних подразделений компании (сотрудников) о предоставлении информации по товарам в полном объеме и в установленные сроки (ответы на вопросы сотрудников в течение не более чем 15-30 минут в зависимости от срока ответа от поставщика). </a:t>
            </a: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Соблюдение проф.  дисциплины 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-  соблюдение сроков написания  претензий поставщику, получения ответа от поставщиков. Претензия должна быть написана в день ее возникновения. Контроль над получением ответов от поставщиков</a:t>
            </a: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Дисциплинированность 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-  соблюдение регламентов отдела.</a:t>
            </a:r>
            <a:endParaRPr lang="ru-RU" sz="1600" b="1" dirty="0">
              <a:solidFill>
                <a:srgbClr val="003864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Аккуратность в работе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 -  отсутствие ошибок в документах, создаваемых в программе 1С Бухгалтерия, ошибок в номенклатуре, ошибок при обработке заказов, ошибок в себестоимости (выявляется при постановке  на приход, при инвентаризации товаров на складе, при проверке отчета валовая прибыль, актах сверок).</a:t>
            </a: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Проявление инициативы 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- своевременное и правильное исполнение любых задач отдела.</a:t>
            </a:r>
          </a:p>
          <a:p>
            <a:pPr>
              <a:defRPr/>
            </a:pPr>
            <a:r>
              <a:rPr lang="ru-RU" sz="1600" b="1" dirty="0">
                <a:solidFill>
                  <a:srgbClr val="003864"/>
                </a:solidFill>
                <a:latin typeface="Arial"/>
                <a:cs typeface="Arial"/>
              </a:rPr>
              <a:t>Умение работать в команде</a:t>
            </a:r>
            <a:r>
              <a:rPr lang="ru-RU" sz="1600" dirty="0">
                <a:solidFill>
                  <a:srgbClr val="003864"/>
                </a:solidFill>
                <a:latin typeface="Arial"/>
                <a:cs typeface="Arial"/>
              </a:rPr>
              <a:t> - взаимодействие со складом, экспедиторами, менеджерами  – своевременное доведение до склада и экспедиторов необходимой, важной информации.</a:t>
            </a:r>
          </a:p>
        </p:txBody>
      </p:sp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D0B70E51-37DC-562C-2BDB-FC74F90C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A644C4-C4E9-2D64-B84A-2B02567A7A35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26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18F99-A8A7-064B-32B4-05B06A46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775" y="2725438"/>
            <a:ext cx="7200800" cy="441305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BB0EB21-7BD7-5C85-6D0E-52F90EA7662E}"/>
              </a:ext>
            </a:extLst>
          </p:cNvPr>
          <p:cNvCxnSpPr>
            <a:cxnSpLocks/>
          </p:cNvCxnSpPr>
          <p:nvPr/>
        </p:nvCxnSpPr>
        <p:spPr>
          <a:xfrm>
            <a:off x="9424659" y="4931965"/>
            <a:ext cx="1522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A70762-29FE-38CE-46BC-6FCB4E4A61D2}"/>
              </a:ext>
            </a:extLst>
          </p:cNvPr>
          <p:cNvCxnSpPr>
            <a:cxnSpLocks/>
          </p:cNvCxnSpPr>
          <p:nvPr/>
        </p:nvCxnSpPr>
        <p:spPr>
          <a:xfrm>
            <a:off x="7928257" y="5619452"/>
            <a:ext cx="3003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0CF1BA7-FBEC-1971-4E40-96889CD55C87}"/>
              </a:ext>
            </a:extLst>
          </p:cNvPr>
          <p:cNvCxnSpPr>
            <a:cxnSpLocks/>
          </p:cNvCxnSpPr>
          <p:nvPr/>
        </p:nvCxnSpPr>
        <p:spPr>
          <a:xfrm>
            <a:off x="7928257" y="5868069"/>
            <a:ext cx="1496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Начисление квартальной премии (пример 2) 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205BFBB-AD58-45D5-86E9-8593D338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68060"/>
              </p:ext>
            </p:extLst>
          </p:nvPr>
        </p:nvGraphicFramePr>
        <p:xfrm>
          <a:off x="599207" y="1043533"/>
          <a:ext cx="12508655" cy="6046729"/>
        </p:xfrm>
        <a:graphic>
          <a:graphicData uri="http://schemas.openxmlformats.org/drawingml/2006/table">
            <a:tbl>
              <a:tblPr/>
              <a:tblGrid>
                <a:gridCol w="415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9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Оцениваемый показатель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Содержание показателя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6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Товарный запас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на складах нормативных остатков товаров согласно утвержденного ассортиментного перечня. Отсутствие дефицита ходовых позиций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Остатки соответствуют нормативным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75-85 % позиций - 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 балла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 до 95 % позиций - 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 бал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95-100% выполнение заявок - 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39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Цена закупаемых товаров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Контроль цены закупаемых товаров. Цена каждой заново контрактуемой партии товара должна сравниваться с ценой предыдущих закупок. Повышение цены должно быть обосновано. На большие объемы необходимо запрашивать скидки у Поставщика.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Контроль цены в счетах поставщиков: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от 75 до 85 % от общего количества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 балла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от 85 до 95 % от общего количества -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 балла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95-100 % от общего количества 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61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Стабильность поставок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Отсутствие срывов поставок, отсутствие остановок предприятий из-за нехватки сырья, отсутствие срывов заказов из-за отсутствие товара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Нет срывов  - 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Задержка не привела к серьезным последствиям - 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 балла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Задержка привела к серьезным последствиям - </a:t>
                      </a:r>
                      <a:r>
                        <a:rPr kumimoji="0" lang="ru-RU" altLang="ru-RU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 балла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2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на конец месяца плана поставок на следующий месяц (управление складскими запасами)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Наличие готового плана к заранее оговоренной дате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92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Работа с претензиями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Реакция закупщика на претензии, расследование и доведение их до поставщиков, принятие адекватных мер по претензиям (получение скидки на товар, возврат или замена некачественного товара, снижение цены, получение дополнительных преимуществ от поставщика и т. д.)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Все полученные претензии разобраны, по всем приняты меры и решения - 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Решения и меры приняты по более чем 60 % претензий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 балла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Менее 60 % претензий «закрыты» усилиями закупщика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 баллов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50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Оценка поставщиков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Регулярная оценка поставщиков (ведение досье, контроль качества, количество рекламаций и т. д.), доведение информации до руководителя</a:t>
                      </a: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sz="1800" b="1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8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2000" kern="1200">
                          <a:solidFill>
                            <a:srgbClr val="00386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 kern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Состояние системы оценки поставщиков в текущем месяце: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отличное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 баллов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удовлетворительное - 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 балла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работа по оценке поставщиков не велась -</a:t>
                      </a:r>
                      <a:r>
                        <a:rPr kumimoji="0" lang="ru-RU" alt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 балла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9526" anchor="ctr" horzOverflow="overflow">
                    <a:lnL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47810055-3130-437C-7CBC-348F66FD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23F55B-C34E-508E-09FE-41722DF74AEB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27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1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Особенности внедрения МОТ (пример)</a:t>
            </a:r>
            <a:endParaRPr lang="ru-RU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1E95744-007F-F348-8C0B-2A6542F5B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2" y="949212"/>
            <a:ext cx="12447138" cy="815709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2400" b="0" kern="0" dirty="0">
                <a:solidFill>
                  <a:srgbClr val="004A8E"/>
                </a:solidFill>
              </a:rPr>
              <a:t>Руководители структурных подразделений должны будут поквартально рассчитывать показатели деятельности и оценивать подчиненных.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695482C4-C30B-1C16-FEF2-838E64BD6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3" y="2751014"/>
            <a:ext cx="12447138" cy="772195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Переход на новую систему оплаты приведет к увеличению ФОТ на 15-20% к концу финансового года, с учетом инфляции в реальных ценах 8-10%. 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DBCED4AC-1F29-7BA8-DDFD-268532CB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2" y="3617349"/>
            <a:ext cx="12447138" cy="878993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Выплата переменной части ЗП должно быть на уровне 75% от максимально-расчетной по Компании в целом.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00DF5DA-6865-9E43-25AC-7591918E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2" y="4590482"/>
            <a:ext cx="12447138" cy="793144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2400" b="0" kern="0" dirty="0">
                <a:solidFill>
                  <a:srgbClr val="004A8E"/>
                </a:solidFill>
              </a:rPr>
              <a:t>При переходе на новую систему оплаты предполагается выплата работником постоянной части оплаты на уровне 80-90% от прежней постоянной части ЗП. 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4A8E"/>
              </a:solidFill>
              <a:effectLst/>
              <a:uLnTx/>
              <a:uFillTx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B7B116C-D133-A20E-B6E7-6855B983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2" y="5477766"/>
            <a:ext cx="12447138" cy="789126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2400" b="0" kern="0" dirty="0">
                <a:solidFill>
                  <a:srgbClr val="004A8E"/>
                </a:solidFill>
              </a:rPr>
              <a:t>Предлагается ввести МОТ с 1 июля, обучение персонала провести в начале мая, начисление ЗП по новым правилам проводить с 1 апреля с выплатой старой ЗП.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7810C028-237D-B24F-73E9-7D3CF1DF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3" y="1859061"/>
            <a:ext cx="12447138" cy="797813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2400" b="0" kern="0" dirty="0">
                <a:solidFill>
                  <a:srgbClr val="004A8E"/>
                </a:solidFill>
              </a:rPr>
              <a:t>ГД, ЗГД и КД должны ежеквартально рассчитывать показатели работы структурных подразделений и оценивать подчиненных руководителей.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C91B2575-6082-EAC4-27DD-89606A8F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72" y="6361031"/>
            <a:ext cx="12447138" cy="700339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q"/>
              <a:defRPr/>
            </a:pPr>
            <a:r>
              <a:rPr lang="ru-RU" altLang="ru-RU" sz="2400" b="0" kern="0" dirty="0">
                <a:solidFill>
                  <a:srgbClr val="004A8E"/>
                </a:solidFill>
              </a:rPr>
              <a:t>На период испытательного срока переменная часть ЗП работнику не выплачивается.</a:t>
            </a:r>
          </a:p>
        </p:txBody>
      </p:sp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B0330129-0A7B-B16C-0A01-C26D9409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5500E62-B90F-7159-C207-D12A35FD2162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28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6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E97F6-041D-6D59-4A7F-A7B6B318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Отчеты по модели в Business Studio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A9803-D17D-0499-2429-74AE92478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32" y="102709"/>
            <a:ext cx="796850" cy="69345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AF0DADC-13E2-7BF6-269A-09B5413A7899}"/>
              </a:ext>
            </a:extLst>
          </p:cNvPr>
          <p:cNvGrpSpPr/>
          <p:nvPr/>
        </p:nvGrpSpPr>
        <p:grpSpPr>
          <a:xfrm>
            <a:off x="635211" y="2145449"/>
            <a:ext cx="7882640" cy="839648"/>
            <a:chOff x="1168299" y="294931"/>
            <a:chExt cx="5554648" cy="98265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C34AB49-96DE-D02D-2FF4-50455AB8A3DA}"/>
                </a:ext>
              </a:extLst>
            </p:cNvPr>
            <p:cNvSpPr/>
            <p:nvPr/>
          </p:nvSpPr>
          <p:spPr>
            <a:xfrm>
              <a:off x="1168299" y="294931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27A67E-C350-C450-3681-426ECA546B29}"/>
                </a:ext>
              </a:extLst>
            </p:cNvPr>
            <p:cNvSpPr txBox="1"/>
            <p:nvPr/>
          </p:nvSpPr>
          <p:spPr>
            <a:xfrm>
              <a:off x="1195246" y="294931"/>
              <a:ext cx="5527701" cy="982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0" lvl="0" indent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«Расчет оплаты труда по грейдам» </a:t>
              </a:r>
              <a:r>
                <a:rPr lang="ru-RU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</a:t>
              </a:r>
              <a:r>
                <a:rPr lang="ru-RU" sz="16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</a:rPr>
                <a:t>расчет минимального,  серединного</a:t>
              </a:r>
              <a:r>
                <a:rPr lang="ru-RU" sz="16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</a:rPr>
                <a:t>, максимального размера постоянной части ЗП по каждому грейду</a:t>
              </a:r>
              <a:r>
                <a:rPr lang="ru-RU" sz="16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</a:rPr>
                <a:t>)</a:t>
              </a:r>
            </a:p>
          </p:txBody>
        </p:sp>
      </p:grpSp>
      <p:sp>
        <p:nvSpPr>
          <p:cNvPr id="8" name="Прямоугольник 7" descr="Документ со сплошной заливкой">
            <a:extLst>
              <a:ext uri="{FF2B5EF4-FFF2-40B4-BE49-F238E27FC236}">
                <a16:creationId xmlns:a16="http://schemas.microsoft.com/office/drawing/2014/main" id="{7F1BC154-92B1-C104-7A2A-5F215706AD7F}"/>
              </a:ext>
            </a:extLst>
          </p:cNvPr>
          <p:cNvSpPr/>
          <p:nvPr/>
        </p:nvSpPr>
        <p:spPr>
          <a:xfrm>
            <a:off x="527199" y="2056774"/>
            <a:ext cx="687857" cy="103178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91110B7-422C-16C4-285D-06D25CB65858}"/>
              </a:ext>
            </a:extLst>
          </p:cNvPr>
          <p:cNvGrpSpPr/>
          <p:nvPr/>
        </p:nvGrpSpPr>
        <p:grpSpPr>
          <a:xfrm>
            <a:off x="572509" y="3197418"/>
            <a:ext cx="7945342" cy="803610"/>
            <a:chOff x="1168299" y="1531983"/>
            <a:chExt cx="5549144" cy="98265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73E0A92-1036-C70F-9184-D88AA3BC8EA3}"/>
                </a:ext>
              </a:extLst>
            </p:cNvPr>
            <p:cNvSpPr/>
            <p:nvPr/>
          </p:nvSpPr>
          <p:spPr>
            <a:xfrm>
              <a:off x="1168299" y="1531983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8D75CB-2908-58A2-0424-039CE5305B13}"/>
                </a:ext>
              </a:extLst>
            </p:cNvPr>
            <p:cNvSpPr txBox="1"/>
            <p:nvPr/>
          </p:nvSpPr>
          <p:spPr>
            <a:xfrm>
              <a:off x="1189742" y="1559150"/>
              <a:ext cx="5527701" cy="9491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0" lvl="0" indent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«Плановый ФОТ (в целом по компании)» </a:t>
              </a: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(расчет планового ФОТ для всех должностей, и по компании в целом)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69631A-CAEB-6278-6AD8-042B2D9503F3}"/>
              </a:ext>
            </a:extLst>
          </p:cNvPr>
          <p:cNvSpPr/>
          <p:nvPr/>
        </p:nvSpPr>
        <p:spPr>
          <a:xfrm>
            <a:off x="527199" y="3093689"/>
            <a:ext cx="687857" cy="103178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B912F25-D591-E9B3-6A43-C5867FAEF21F}"/>
              </a:ext>
            </a:extLst>
          </p:cNvPr>
          <p:cNvGrpSpPr/>
          <p:nvPr/>
        </p:nvGrpSpPr>
        <p:grpSpPr>
          <a:xfrm>
            <a:off x="635211" y="4177881"/>
            <a:ext cx="7844399" cy="874039"/>
            <a:chOff x="1168299" y="2857085"/>
            <a:chExt cx="5527701" cy="106877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A4B74DE-C269-E07E-F8DD-FCA164181B8E}"/>
                </a:ext>
              </a:extLst>
            </p:cNvPr>
            <p:cNvSpPr/>
            <p:nvPr/>
          </p:nvSpPr>
          <p:spPr>
            <a:xfrm>
              <a:off x="1168299" y="2916278"/>
              <a:ext cx="5527701" cy="1009582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01532D-5446-C0CF-13DF-DF3B2679EA08}"/>
                </a:ext>
              </a:extLst>
            </p:cNvPr>
            <p:cNvSpPr txBox="1"/>
            <p:nvPr/>
          </p:nvSpPr>
          <p:spPr>
            <a:xfrm>
              <a:off x="1168299" y="2857085"/>
              <a:ext cx="5527701" cy="982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0" lvl="0" indent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«Плановый ФОТ (по подразделению)» </a:t>
              </a:r>
              <a:r>
                <a:rPr lang="ru-RU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(расчет планового ФОТ для всех должностей подразделения, и по подразделению в целом)</a:t>
              </a: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4C4ED7-149F-7079-8D21-CC3DCA9AC157}"/>
              </a:ext>
            </a:extLst>
          </p:cNvPr>
          <p:cNvSpPr/>
          <p:nvPr/>
        </p:nvSpPr>
        <p:spPr>
          <a:xfrm>
            <a:off x="527199" y="4130604"/>
            <a:ext cx="687857" cy="103178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4DEF2A-15F2-E106-BF57-B4EE11E9E0AF}"/>
              </a:ext>
            </a:extLst>
          </p:cNvPr>
          <p:cNvGrpSpPr/>
          <p:nvPr/>
        </p:nvGrpSpPr>
        <p:grpSpPr>
          <a:xfrm>
            <a:off x="599207" y="5261323"/>
            <a:ext cx="7844399" cy="829390"/>
            <a:chOff x="1168299" y="4006086"/>
            <a:chExt cx="5527701" cy="98265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1F9897-BEFF-0CA3-03B7-227CB11F3630}"/>
                </a:ext>
              </a:extLst>
            </p:cNvPr>
            <p:cNvSpPr/>
            <p:nvPr/>
          </p:nvSpPr>
          <p:spPr>
            <a:xfrm>
              <a:off x="1168299" y="4006086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84C6E6-9BAF-100A-0686-60564C7AD6F9}"/>
                </a:ext>
              </a:extLst>
            </p:cNvPr>
            <p:cNvSpPr txBox="1"/>
            <p:nvPr/>
          </p:nvSpPr>
          <p:spPr>
            <a:xfrm>
              <a:off x="1168299" y="4006086"/>
              <a:ext cx="5527701" cy="982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0" lvl="0" indent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«Оценка деятельности работника (руководителем)» </a:t>
              </a: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(набор критериев для оценки, итоговой процент премии) 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6C4667-6052-4FB5-5A49-CBE54141645F}"/>
              </a:ext>
            </a:extLst>
          </p:cNvPr>
          <p:cNvSpPr/>
          <p:nvPr/>
        </p:nvSpPr>
        <p:spPr>
          <a:xfrm>
            <a:off x="527199" y="5167519"/>
            <a:ext cx="687857" cy="103178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FA35AE1-356C-6700-37CF-8D887E6BBD47}"/>
              </a:ext>
            </a:extLst>
          </p:cNvPr>
          <p:cNvSpPr txBox="1">
            <a:spLocks/>
          </p:cNvSpPr>
          <p:nvPr/>
        </p:nvSpPr>
        <p:spPr bwMode="auto">
          <a:xfrm>
            <a:off x="8988138" y="755502"/>
            <a:ext cx="4212469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Особенности использования </a:t>
            </a:r>
            <a:b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модуля «Модель оплаты труда» в </a:t>
            </a:r>
            <a:r>
              <a:rPr lang="en-US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Business Studio </a:t>
            </a:r>
            <a:endParaRPr lang="ru-RU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Свиток: горизонтальный 23">
            <a:extLst>
              <a:ext uri="{FF2B5EF4-FFF2-40B4-BE49-F238E27FC236}">
                <a16:creationId xmlns:a16="http://schemas.microsoft.com/office/drawing/2014/main" id="{8E41C5CC-8E45-6DB3-489F-FE082E3B5A9E}"/>
              </a:ext>
            </a:extLst>
          </p:cNvPr>
          <p:cNvSpPr/>
          <p:nvPr/>
        </p:nvSpPr>
        <p:spPr>
          <a:xfrm>
            <a:off x="8880128" y="2733283"/>
            <a:ext cx="4318358" cy="79208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38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Отчеты </a:t>
            </a:r>
            <a:r>
              <a:rPr lang="ru-RU" sz="2000" kern="0" dirty="0">
                <a:solidFill>
                  <a:srgbClr val="003863"/>
                </a:solidFill>
                <a:latin typeface="Franklin Gothic Book"/>
              </a:rPr>
              <a:t>и справочники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не требуется разрабатывать самостоятельно</a:t>
            </a:r>
          </a:p>
        </p:txBody>
      </p:sp>
      <p:sp>
        <p:nvSpPr>
          <p:cNvPr id="25" name="Свиток: горизонтальный 24">
            <a:extLst>
              <a:ext uri="{FF2B5EF4-FFF2-40B4-BE49-F238E27FC236}">
                <a16:creationId xmlns:a16="http://schemas.microsoft.com/office/drawing/2014/main" id="{65528DC0-54B9-7FE1-621D-169A4C3BECBE}"/>
              </a:ext>
            </a:extLst>
          </p:cNvPr>
          <p:cNvSpPr/>
          <p:nvPr/>
        </p:nvSpPr>
        <p:spPr>
          <a:xfrm>
            <a:off x="8880128" y="3586190"/>
            <a:ext cx="4318358" cy="79208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38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Отчеты используют существующие данные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Business Studio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6" name="Свиток: горизонтальный 25">
            <a:extLst>
              <a:ext uri="{FF2B5EF4-FFF2-40B4-BE49-F238E27FC236}">
                <a16:creationId xmlns:a16="http://schemas.microsoft.com/office/drawing/2014/main" id="{982DE0C9-3BBE-61AF-BF04-2B90480D9B96}"/>
              </a:ext>
            </a:extLst>
          </p:cNvPr>
          <p:cNvSpPr/>
          <p:nvPr/>
        </p:nvSpPr>
        <p:spPr>
          <a:xfrm>
            <a:off x="8880127" y="4439097"/>
            <a:ext cx="4318359" cy="79208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38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Справочники и шаблоны отчетов можно модифицировать </a:t>
            </a:r>
          </a:p>
        </p:txBody>
      </p:sp>
      <p:sp>
        <p:nvSpPr>
          <p:cNvPr id="27" name="Свиток: горизонтальный 26">
            <a:extLst>
              <a:ext uri="{FF2B5EF4-FFF2-40B4-BE49-F238E27FC236}">
                <a16:creationId xmlns:a16="http://schemas.microsoft.com/office/drawing/2014/main" id="{C14990E5-9A28-BD45-685F-DD4936501E1A}"/>
              </a:ext>
            </a:extLst>
          </p:cNvPr>
          <p:cNvSpPr/>
          <p:nvPr/>
        </p:nvSpPr>
        <p:spPr>
          <a:xfrm>
            <a:off x="8880127" y="5292005"/>
            <a:ext cx="4318359" cy="79208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38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Отчеты можно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публи</a:t>
            </a:r>
            <a:r>
              <a:rPr lang="ru-RU" sz="2000" kern="0" dirty="0">
                <a:solidFill>
                  <a:srgbClr val="003863"/>
                </a:solidFill>
                <a:latin typeface="Franklin Gothic Book"/>
              </a:rPr>
              <a:t>ковать в </a:t>
            </a:r>
            <a:r>
              <a:rPr lang="en-US" sz="2000" kern="0" dirty="0">
                <a:solidFill>
                  <a:srgbClr val="003863"/>
                </a:solidFill>
                <a:latin typeface="Franklin Gothic Book"/>
              </a:rPr>
              <a:t>web </a:t>
            </a:r>
            <a:r>
              <a:rPr lang="ru-RU" sz="2000" kern="0" dirty="0">
                <a:solidFill>
                  <a:srgbClr val="003863"/>
                </a:solidFill>
                <a:latin typeface="Franklin Gothic Book"/>
              </a:rPr>
              <a:t>формате</a:t>
            </a:r>
            <a:r>
              <a:rPr lang="en-US" sz="2000" kern="0" dirty="0">
                <a:solidFill>
                  <a:srgbClr val="003863"/>
                </a:solidFill>
                <a:latin typeface="Franklin Gothic Book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3863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Свиток: горизонтальный 27">
            <a:extLst>
              <a:ext uri="{FF2B5EF4-FFF2-40B4-BE49-F238E27FC236}">
                <a16:creationId xmlns:a16="http://schemas.microsoft.com/office/drawing/2014/main" id="{E4E70472-D01E-11CA-89F5-74F1AD106AF0}"/>
              </a:ext>
            </a:extLst>
          </p:cNvPr>
          <p:cNvSpPr/>
          <p:nvPr/>
        </p:nvSpPr>
        <p:spPr>
          <a:xfrm>
            <a:off x="8880128" y="1880376"/>
            <a:ext cx="4318358" cy="79208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38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«Модель оплаты труда» экспортируются в рабочую базу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BS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3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1BE6576-ED37-5A45-A97F-A44CCC8E0791}"/>
              </a:ext>
            </a:extLst>
          </p:cNvPr>
          <p:cNvGrpSpPr/>
          <p:nvPr/>
        </p:nvGrpSpPr>
        <p:grpSpPr>
          <a:xfrm>
            <a:off x="620227" y="1135551"/>
            <a:ext cx="7865276" cy="803609"/>
            <a:chOff x="1168299" y="294931"/>
            <a:chExt cx="5542412" cy="982653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58AE90F-EF4D-B6C1-4CB9-1295ABA5E009}"/>
                </a:ext>
              </a:extLst>
            </p:cNvPr>
            <p:cNvSpPr/>
            <p:nvPr/>
          </p:nvSpPr>
          <p:spPr>
            <a:xfrm>
              <a:off x="1168299" y="294931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79EBF9-57A3-08C8-7E5C-ADE1E854AA4D}"/>
                </a:ext>
              </a:extLst>
            </p:cNvPr>
            <p:cNvSpPr txBox="1"/>
            <p:nvPr/>
          </p:nvSpPr>
          <p:spPr>
            <a:xfrm>
              <a:off x="1183010" y="330210"/>
              <a:ext cx="5527701" cy="934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lvl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«Дизайн модели оплаты труда» </a:t>
              </a:r>
              <a:r>
                <a:rPr lang="ru-RU" sz="19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(позиции, вилка грейдов, виды премий, соотношение постоянной и переменной частей ЗП)</a:t>
              </a:r>
            </a:p>
          </p:txBody>
        </p:sp>
      </p:grpSp>
      <p:sp>
        <p:nvSpPr>
          <p:cNvPr id="32" name="Прямоугольник 31" descr="Документ со сплошной заливкой">
            <a:extLst>
              <a:ext uri="{FF2B5EF4-FFF2-40B4-BE49-F238E27FC236}">
                <a16:creationId xmlns:a16="http://schemas.microsoft.com/office/drawing/2014/main" id="{0B3D365B-907F-3A47-1A55-6DAE84F47713}"/>
              </a:ext>
            </a:extLst>
          </p:cNvPr>
          <p:cNvSpPr/>
          <p:nvPr/>
        </p:nvSpPr>
        <p:spPr>
          <a:xfrm>
            <a:off x="563203" y="1019859"/>
            <a:ext cx="687857" cy="10317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ED2AD-9B2C-0DC9-9FD5-0C3289B50208}"/>
              </a:ext>
            </a:extLst>
          </p:cNvPr>
          <p:cNvGrpSpPr/>
          <p:nvPr/>
        </p:nvGrpSpPr>
        <p:grpSpPr>
          <a:xfrm>
            <a:off x="603680" y="6300117"/>
            <a:ext cx="7844399" cy="843790"/>
            <a:chOff x="1168299" y="4006086"/>
            <a:chExt cx="5527701" cy="982653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A931304-BBF8-2AAF-34DE-7D1A54DA7217}"/>
                </a:ext>
              </a:extLst>
            </p:cNvPr>
            <p:cNvSpPr/>
            <p:nvPr/>
          </p:nvSpPr>
          <p:spPr>
            <a:xfrm>
              <a:off x="1168299" y="4006086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09D683-C065-7B86-78FE-F5FBBBA54676}"/>
                </a:ext>
              </a:extLst>
            </p:cNvPr>
            <p:cNvSpPr txBox="1"/>
            <p:nvPr/>
          </p:nvSpPr>
          <p:spPr>
            <a:xfrm>
              <a:off x="1168299" y="4006086"/>
              <a:ext cx="5527701" cy="982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0" lvl="0" indent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chemeClr val="bg1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Отчет </a:t>
              </a:r>
              <a:r>
                <a:rPr lang="ru-RU" sz="2000" b="1" kern="1200" dirty="0">
                  <a:solidFill>
                    <a:schemeClr val="bg1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«Оценка выполнения показателей для расчета премии работника» </a:t>
              </a:r>
              <a:r>
                <a:rPr lang="ru-RU" sz="2000" kern="1200" dirty="0">
                  <a:solidFill>
                    <a:schemeClr val="bg1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(показатели для оценки премии за период</a:t>
              </a:r>
              <a:r>
                <a:rPr lang="ru-RU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)</a:t>
              </a:r>
              <a:endParaRPr lang="ru-RU" sz="20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BAE7CC0-8850-C195-666C-6AC8AA0C808D}"/>
              </a:ext>
            </a:extLst>
          </p:cNvPr>
          <p:cNvSpPr/>
          <p:nvPr/>
        </p:nvSpPr>
        <p:spPr>
          <a:xfrm>
            <a:off x="531672" y="6204435"/>
            <a:ext cx="687857" cy="1031786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E85DD89-026D-EED7-DD7E-1230FD16B09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29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2396CF-914B-3711-0BEB-F8DD5C3B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Система оплаты труда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4F565-D242-19E0-3BC5-B31020C34615}"/>
              </a:ext>
            </a:extLst>
          </p:cNvPr>
          <p:cNvSpPr txBox="1"/>
          <p:nvPr/>
        </p:nvSpPr>
        <p:spPr>
          <a:xfrm>
            <a:off x="347179" y="1353045"/>
            <a:ext cx="127454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совокупность правил оплаты труда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, совокупность условий получения работником заработной платы (вознаграждения за свой труд);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документально оформленная «инструкция»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о том, как начислять зарплату сотруднику за конкретно отработанный период, содержащая полный перечень параметров начисления и удержания денежных средств;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система отношений, 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связанных с обеспечением установления и осуществления работодателем выплат работникам за их труд в соответствии с законами, иными нормативными правовыми актами, коллективными договорами, соглашениями, локальными нормативными актами и трудовыми договорами;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способ исчисления размеров вознаграждения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, подлежащего выплате работникам в соответствии с произведенными ими затратами труда или по результатам труда.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CD88C-306F-EF72-8CFE-908729CAC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41"/>
          <a:stretch/>
        </p:blipFill>
        <p:spPr>
          <a:xfrm>
            <a:off x="9816231" y="5580037"/>
            <a:ext cx="3551536" cy="1955044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F1706F21-0EF9-28DD-FB87-3ECBF79F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58B0075C-FC76-83DE-4BA5-83607859C38B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161D58-E01A-E35D-8FF6-42827219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7" y="918059"/>
            <a:ext cx="6220693" cy="42201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2130408" cy="640308"/>
          </a:xfrm>
        </p:spPr>
        <p:txBody>
          <a:bodyPr/>
          <a:lstStyle/>
          <a:p>
            <a:r>
              <a:rPr lang="ru-RU" dirty="0"/>
              <a:t>Отчет «Дизайн модели оплаты труда»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3C45F6-85BE-787F-26B7-0963820D319B}"/>
              </a:ext>
            </a:extLst>
          </p:cNvPr>
          <p:cNvSpPr/>
          <p:nvPr/>
        </p:nvSpPr>
        <p:spPr>
          <a:xfrm>
            <a:off x="550885" y="879954"/>
            <a:ext cx="6385026" cy="4258269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5463662E-346D-6F16-FB2E-B341DE55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4033" y="1979637"/>
            <a:ext cx="2269819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Шаблоны отчетов (навигатор) Статический отчет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BA0717-7B12-E4A6-F3A3-373CF783C888}"/>
              </a:ext>
            </a:extLst>
          </p:cNvPr>
          <p:cNvSpPr/>
          <p:nvPr/>
        </p:nvSpPr>
        <p:spPr>
          <a:xfrm>
            <a:off x="10864032" y="1974677"/>
            <a:ext cx="2269819" cy="92333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0A77E-9889-27C1-205B-59FF910B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5" y="4293858"/>
            <a:ext cx="13243004" cy="215910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4836CC72-39AD-456A-559D-BCFC167A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E444657-FDC6-FA43-80BA-32B50937ED5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30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«Расчет оплаты труда по грейдам»</a:t>
            </a: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48620284-0373-5F83-C7DE-D0E9C1BA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1008" y="2227162"/>
            <a:ext cx="2269819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Методы управления (навигатор)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Модель оплаты труда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  <a:r>
              <a:rPr kumimoji="0" lang="ru-RU" altLang="ru-RU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вилок должностных окладов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45F2FC-6CCE-6DF3-6CC3-92E276F2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7" y="1043533"/>
            <a:ext cx="5976664" cy="39677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1ED5C6-1236-4E1C-BC8F-4157FA3B8CAC}"/>
              </a:ext>
            </a:extLst>
          </p:cNvPr>
          <p:cNvSpPr/>
          <p:nvPr/>
        </p:nvSpPr>
        <p:spPr>
          <a:xfrm>
            <a:off x="229483" y="971525"/>
            <a:ext cx="6058355" cy="41764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C20A8-AB03-6AB4-04A7-1E419414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87" y="2051645"/>
            <a:ext cx="8478433" cy="50299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E70AC-F369-D69F-A2F7-D8D7755C8B1B}"/>
              </a:ext>
            </a:extLst>
          </p:cNvPr>
          <p:cNvSpPr/>
          <p:nvPr/>
        </p:nvSpPr>
        <p:spPr>
          <a:xfrm>
            <a:off x="10858726" y="2227162"/>
            <a:ext cx="2269819" cy="260309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C10ACD7A-15E4-ADDA-B39E-18DE4535E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A3CF7052-8667-17CE-0DAC-574BFFB0223F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31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505115B3-580B-EFE6-866C-641A0AA7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3" y="1749846"/>
            <a:ext cx="2343150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Методы управления (навигатор)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Модель оплаты труда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Расчет вилок должностных окладов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C7645F-1284-610C-4665-E320AF1BFEF1}"/>
              </a:ext>
            </a:extLst>
          </p:cNvPr>
          <p:cNvSpPr/>
          <p:nvPr/>
        </p:nvSpPr>
        <p:spPr>
          <a:xfrm>
            <a:off x="10824343" y="1754315"/>
            <a:ext cx="2343150" cy="2593436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«Плановый ФОТ (в целом по компании)»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499FEF7-58E9-9BBE-7E4E-672C03AB8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CB3488-B7A6-F361-FCBD-3E6DEAD9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43" y="1187549"/>
            <a:ext cx="2343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09F2A7-A45C-79AD-E9E2-2E497D0F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7" y="1043533"/>
            <a:ext cx="5976664" cy="39677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C2023C-5174-2446-91BC-0531B9BC1EE4}"/>
              </a:ext>
            </a:extLst>
          </p:cNvPr>
          <p:cNvSpPr/>
          <p:nvPr/>
        </p:nvSpPr>
        <p:spPr>
          <a:xfrm>
            <a:off x="229483" y="971525"/>
            <a:ext cx="6058355" cy="41764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A280CA-04DF-BA93-9FC5-EBB1A05F9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5" y="971525"/>
            <a:ext cx="13000333" cy="60653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8A49B5-AB0B-41E1-5C6F-0349085A20A2}"/>
              </a:ext>
            </a:extLst>
          </p:cNvPr>
          <p:cNvSpPr/>
          <p:nvPr/>
        </p:nvSpPr>
        <p:spPr>
          <a:xfrm>
            <a:off x="192698" y="950709"/>
            <a:ext cx="13017594" cy="60861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DEAF2C-3F34-0130-8244-FE313132B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742" y="1187549"/>
            <a:ext cx="5976664" cy="563083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B0740FF-956B-B78E-3C2A-94FA0F4A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B1C50EC1-57B9-5306-A09D-BD9FF6453EE3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32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3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 «Плановый ФОТ (по подразделению)»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9CE4EE-8306-1D3B-6352-EEACEF47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9" y="899517"/>
            <a:ext cx="7924535" cy="5760640"/>
          </a:xfrm>
          <a:prstGeom prst="rect">
            <a:avLst/>
          </a:prstGeom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A68E12E7-BDEB-F288-FEBB-174654095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2" y="2227162"/>
            <a:ext cx="2343151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Оргединицы (навигатор)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Подразделение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Плановый ФОТ  </a:t>
            </a:r>
            <a:b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(по подразделению)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C15031-C78C-AEFE-54B9-CAD20EFB57D1}"/>
              </a:ext>
            </a:extLst>
          </p:cNvPr>
          <p:cNvSpPr/>
          <p:nvPr/>
        </p:nvSpPr>
        <p:spPr>
          <a:xfrm>
            <a:off x="135022" y="866343"/>
            <a:ext cx="7956672" cy="579381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1DD615-6AF1-73D4-CB26-6BAD496E89D9}"/>
              </a:ext>
            </a:extLst>
          </p:cNvPr>
          <p:cNvSpPr/>
          <p:nvPr/>
        </p:nvSpPr>
        <p:spPr>
          <a:xfrm>
            <a:off x="10824342" y="2227162"/>
            <a:ext cx="23431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EAA9F-C7B9-4812-BE32-D6C38FAF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59" y="1904876"/>
            <a:ext cx="13105456" cy="21380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DCBCE5F-14D6-9364-D12B-35103721C225}"/>
              </a:ext>
            </a:extLst>
          </p:cNvPr>
          <p:cNvSpPr/>
          <p:nvPr/>
        </p:nvSpPr>
        <p:spPr>
          <a:xfrm>
            <a:off x="110226" y="1792223"/>
            <a:ext cx="13169731" cy="234765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1DFA57-8B8D-26E9-36CC-645162E95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087" y="2339677"/>
            <a:ext cx="4706007" cy="482984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9B2EE2BC-1BC3-FA65-0C2A-5FEC09F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386F358A-831B-5F59-2678-3A97EF335A08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33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4" y="315711"/>
            <a:ext cx="12856317" cy="640308"/>
          </a:xfrm>
        </p:spPr>
        <p:txBody>
          <a:bodyPr/>
          <a:lstStyle/>
          <a:p>
            <a:r>
              <a:rPr lang="ru-RU" sz="2800" dirty="0"/>
              <a:t>Отчет «Плановый ФОТ должности (с работниками)»</a:t>
            </a:r>
            <a:endParaRPr lang="ru-RU" sz="3000" dirty="0"/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6BB2F380-E9FE-61EE-4571-19F0D514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2" y="2227162"/>
            <a:ext cx="2343151" cy="784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Оргединицы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kern="0" dirty="0">
                <a:solidFill>
                  <a:srgbClr val="FF0000"/>
                </a:solidFill>
              </a:rPr>
              <a:t>Должности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273FCA-E764-2564-E8C2-1C8BEF5F9573}"/>
              </a:ext>
            </a:extLst>
          </p:cNvPr>
          <p:cNvSpPr/>
          <p:nvPr/>
        </p:nvSpPr>
        <p:spPr>
          <a:xfrm>
            <a:off x="10819508" y="2227162"/>
            <a:ext cx="2343150" cy="78483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049AF1B-0402-D46A-9FF7-F96F980B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1FF0B4-4C5B-D1FF-2431-AA4FC75B5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1" y="916159"/>
            <a:ext cx="8798546" cy="5727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2ECF6F-B030-2067-ED62-0E9A08649972}"/>
              </a:ext>
            </a:extLst>
          </p:cNvPr>
          <p:cNvSpPr/>
          <p:nvPr/>
        </p:nvSpPr>
        <p:spPr>
          <a:xfrm>
            <a:off x="401800" y="827157"/>
            <a:ext cx="8982383" cy="590500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E464B1-F364-FFE4-9846-0034075D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8" y="3275781"/>
            <a:ext cx="13049717" cy="170796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23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4" y="315711"/>
            <a:ext cx="12856317" cy="640308"/>
          </a:xfrm>
        </p:spPr>
        <p:txBody>
          <a:bodyPr/>
          <a:lstStyle/>
          <a:p>
            <a:r>
              <a:rPr lang="ru-RU" sz="3000" dirty="0"/>
              <a:t>Отчет «Оценка деятельности работника (руководителем)»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6BB2F380-E9FE-61EE-4571-19F0D514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2" y="2227162"/>
            <a:ext cx="234315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Физлица (справочник)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273FCA-E764-2564-E8C2-1C8BEF5F9573}"/>
              </a:ext>
            </a:extLst>
          </p:cNvPr>
          <p:cNvSpPr/>
          <p:nvPr/>
        </p:nvSpPr>
        <p:spPr>
          <a:xfrm>
            <a:off x="10824342" y="2203965"/>
            <a:ext cx="2343150" cy="66952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4E8160-754C-8FF3-1975-2A6F9420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9" y="2227162"/>
            <a:ext cx="8621328" cy="27245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2ECF6F-B030-2067-ED62-0E9A08649972}"/>
              </a:ext>
            </a:extLst>
          </p:cNvPr>
          <p:cNvSpPr/>
          <p:nvPr/>
        </p:nvSpPr>
        <p:spPr>
          <a:xfrm>
            <a:off x="145801" y="2203964"/>
            <a:ext cx="8642685" cy="2800009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00320-C433-9C19-FC78-958DC475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1" y="3429458"/>
            <a:ext cx="12957431" cy="32243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049AF1B-0402-D46A-9FF7-F96F980B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58C801C5-A25E-38F6-AC45-8CA77FD67809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35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2927258" cy="640308"/>
          </a:xfrm>
        </p:spPr>
        <p:txBody>
          <a:bodyPr/>
          <a:lstStyle/>
          <a:p>
            <a:r>
              <a:rPr lang="ru-RU" sz="3000" dirty="0"/>
              <a:t>Отчет «Оценка деятельности работника (руководителем)»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596E90-149B-22E6-4A2C-D71E4A7A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55" y="1043533"/>
            <a:ext cx="11904464" cy="57936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61F59274-50AF-17E5-905D-CCDE803D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61E2D-F267-8B95-EFC3-ADC3E0F09C1A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36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7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F1067-0111-DC96-26CD-5D85EB0F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1953328" cy="640308"/>
          </a:xfrm>
        </p:spPr>
        <p:txBody>
          <a:bodyPr/>
          <a:lstStyle/>
          <a:p>
            <a:r>
              <a:rPr lang="ru-RU" dirty="0"/>
              <a:t>Отчет «Оценка выполнения показателей для расчета премии работника»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9C87E-844C-9112-B44B-8F198B7E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9" y="2555701"/>
            <a:ext cx="8602275" cy="298174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 Box 21">
            <a:extLst>
              <a:ext uri="{FF2B5EF4-FFF2-40B4-BE49-F238E27FC236}">
                <a16:creationId xmlns:a16="http://schemas.microsoft.com/office/drawing/2014/main" id="{34AAD0AF-AEEA-196A-F694-FB85F264F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2" y="2227162"/>
            <a:ext cx="234315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Физлица (справочник)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922A6F-E3A5-C88C-7F32-D0F14445A9A5}"/>
              </a:ext>
            </a:extLst>
          </p:cNvPr>
          <p:cNvSpPr/>
          <p:nvPr/>
        </p:nvSpPr>
        <p:spPr>
          <a:xfrm>
            <a:off x="10824342" y="2203965"/>
            <a:ext cx="2343150" cy="66952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1F4546-0030-1F02-B996-A418DB951FC1}"/>
              </a:ext>
            </a:extLst>
          </p:cNvPr>
          <p:cNvSpPr/>
          <p:nvPr/>
        </p:nvSpPr>
        <p:spPr>
          <a:xfrm>
            <a:off x="95151" y="2538728"/>
            <a:ext cx="8784976" cy="3113317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3669CE-B5CE-5CD0-6182-C059A1FD4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99" y="1259557"/>
            <a:ext cx="9575215" cy="58682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" name="Рисунок 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0E8524CD-0FE2-83BA-544C-6990A698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7A57DB84-A2D8-2356-01A9-8B553ED3403A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37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A8BA0C-B3B0-D127-8E4D-19BF0837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1" y="1125030"/>
            <a:ext cx="9573961" cy="535379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1D6AEE-3AEE-BF3B-941C-466DD20157ED}"/>
              </a:ext>
            </a:extLst>
          </p:cNvPr>
          <p:cNvSpPr/>
          <p:nvPr/>
        </p:nvSpPr>
        <p:spPr>
          <a:xfrm>
            <a:off x="357070" y="994275"/>
            <a:ext cx="9672082" cy="560938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756EB9C5-196B-5B4D-A42E-B7B5A9B0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83E44A37-F488-7EB3-1BAC-33A771BCC784}"/>
              </a:ext>
            </a:extLst>
          </p:cNvPr>
          <p:cNvSpPr txBox="1">
            <a:spLocks/>
          </p:cNvSpPr>
          <p:nvPr/>
        </p:nvSpPr>
        <p:spPr>
          <a:xfrm>
            <a:off x="455191" y="315711"/>
            <a:ext cx="12927258" cy="6403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003863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3000" dirty="0"/>
              <a:t>Отчет «Уровень заработанной премии работником»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F7D78FDF-0239-4F0B-C076-BA41065B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4342" y="2227162"/>
            <a:ext cx="234315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Физлица (справочник)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97480A-B00A-A70F-569D-8136B2DE226A}"/>
              </a:ext>
            </a:extLst>
          </p:cNvPr>
          <p:cNvSpPr/>
          <p:nvPr/>
        </p:nvSpPr>
        <p:spPr>
          <a:xfrm>
            <a:off x="10824342" y="2203965"/>
            <a:ext cx="2343150" cy="66952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A6ED2A-00CC-5B87-E446-A68984D3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65"/>
          <a:stretch/>
        </p:blipFill>
        <p:spPr>
          <a:xfrm>
            <a:off x="9726112" y="6874423"/>
            <a:ext cx="2715471" cy="3955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43B760-472A-B3BA-2989-635E4E4A16BD}"/>
              </a:ext>
            </a:extLst>
          </p:cNvPr>
          <p:cNvSpPr txBox="1"/>
          <p:nvPr/>
        </p:nvSpPr>
        <p:spPr>
          <a:xfrm>
            <a:off x="6071815" y="674905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Дата выгрузки зависит от выбранного периода в базе БС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51EE075-6E97-CA3A-DE07-29978340B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88" y="1874996"/>
            <a:ext cx="11516798" cy="474168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16F0F06-85A6-490D-768B-E66954779EC4}"/>
              </a:ext>
            </a:extLst>
          </p:cNvPr>
          <p:cNvCxnSpPr>
            <a:cxnSpLocks/>
            <a:stCxn id="14" idx="0"/>
            <a:endCxn id="18" idx="1"/>
          </p:cNvCxnSpPr>
          <p:nvPr/>
        </p:nvCxnSpPr>
        <p:spPr>
          <a:xfrm flipH="1" flipV="1">
            <a:off x="4199607" y="6000711"/>
            <a:ext cx="6884241" cy="873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авая фигурная скобка 17">
            <a:extLst>
              <a:ext uri="{FF2B5EF4-FFF2-40B4-BE49-F238E27FC236}">
                <a16:creationId xmlns:a16="http://schemas.microsoft.com/office/drawing/2014/main" id="{5DEBCED1-6558-B2C7-134F-741B8369A7A9}"/>
              </a:ext>
            </a:extLst>
          </p:cNvPr>
          <p:cNvSpPr/>
          <p:nvPr/>
        </p:nvSpPr>
        <p:spPr>
          <a:xfrm>
            <a:off x="3839567" y="5436021"/>
            <a:ext cx="360040" cy="11293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15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3E65C7-479A-A30B-343F-150C53CB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Этапы построения «Модели оплаты труда»</a:t>
            </a:r>
            <a:endParaRPr lang="ru-RU" dirty="0"/>
          </a:p>
        </p:txBody>
      </p:sp>
      <p:grpSp>
        <p:nvGrpSpPr>
          <p:cNvPr id="38" name="Group 3">
            <a:extLst>
              <a:ext uri="{FF2B5EF4-FFF2-40B4-BE49-F238E27FC236}">
                <a16:creationId xmlns:a16="http://schemas.microsoft.com/office/drawing/2014/main" id="{E6FA148F-F590-74BF-D8BC-838B881EF0E9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077913"/>
            <a:ext cx="12816432" cy="6014292"/>
            <a:chOff x="242" y="745"/>
            <a:chExt cx="5414" cy="3312"/>
          </a:xfrm>
        </p:grpSpPr>
        <p:grpSp>
          <p:nvGrpSpPr>
            <p:cNvPr id="39" name="Rectangle 30">
              <a:extLst>
                <a:ext uri="{FF2B5EF4-FFF2-40B4-BE49-F238E27FC236}">
                  <a16:creationId xmlns:a16="http://schemas.microsoft.com/office/drawing/2014/main" id="{997251FC-05E5-2906-25A7-91D9F4904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2561"/>
              <a:ext cx="5414" cy="1467"/>
              <a:chOff x="242" y="2561"/>
              <a:chExt cx="5414" cy="1467"/>
            </a:xfrm>
          </p:grpSpPr>
          <p:pic>
            <p:nvPicPr>
              <p:cNvPr id="67" name="Rectangle 30">
                <a:extLst>
                  <a:ext uri="{FF2B5EF4-FFF2-40B4-BE49-F238E27FC236}">
                    <a16:creationId xmlns:a16="http://schemas.microsoft.com/office/drawing/2014/main" id="{B5EC548E-0030-9A25-9D7A-B2B0A3F9C6D3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" y="2561"/>
                <a:ext cx="5414" cy="146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2B2B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Text Box 6">
                <a:extLst>
                  <a:ext uri="{FF2B5EF4-FFF2-40B4-BE49-F238E27FC236}">
                    <a16:creationId xmlns:a16="http://schemas.microsoft.com/office/drawing/2014/main" id="{70B7E539-4180-7122-29AE-7BD5C35612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568"/>
                <a:ext cx="5398" cy="143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2B2B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0095CE"/>
                  </a:buClr>
                  <a:buSzPct val="85000"/>
                  <a:buFont typeface="Tahoma" panose="020B0604030504040204" pitchFamily="34" charset="0"/>
                  <a:buChar char="●"/>
                  <a:defRPr sz="2000" b="1">
                    <a:solidFill>
                      <a:srgbClr val="00386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95CE"/>
                  </a:buClr>
                  <a:buSzPct val="120000"/>
                  <a:buFont typeface="Tahoma" panose="020B0604030504040204" pitchFamily="34" charset="0"/>
                  <a:buChar char="◦"/>
                  <a:defRPr sz="2000">
                    <a:solidFill>
                      <a:srgbClr val="00386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95CE"/>
                  </a:buClr>
                  <a:buSzPct val="120000"/>
                  <a:buFont typeface="Tahoma" panose="020B0604030504040204" pitchFamily="34" charset="0"/>
                  <a:buChar char="▪"/>
                  <a:defRPr sz="2400">
                    <a:solidFill>
                      <a:srgbClr val="00386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E6E6EB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0" name="Rectangle 29">
              <a:extLst>
                <a:ext uri="{FF2B5EF4-FFF2-40B4-BE49-F238E27FC236}">
                  <a16:creationId xmlns:a16="http://schemas.microsoft.com/office/drawing/2014/main" id="{1D5923A3-033F-1F16-10BC-2C01500FD76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745"/>
              <a:ext cx="5414" cy="184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B2B2B2"/>
                    </a:outerShdw>
                  </a:effectLst>
                </a14:hiddenEffects>
              </a:ext>
            </a:extLst>
          </p:spPr>
        </p:pic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CF56F69D-2039-7155-5B6C-F32393E82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754"/>
              <a:ext cx="5398" cy="181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C5C5D2A7-8F1B-FD94-F24C-C9618AED0E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5" y="959"/>
              <a:ext cx="1502" cy="272"/>
            </a:xfrm>
            <a:prstGeom prst="homePlate">
              <a:avLst>
                <a:gd name="adj" fmla="val 29468"/>
              </a:avLst>
            </a:prstGeom>
            <a:solidFill>
              <a:srgbClr val="F4ABAD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altLang="ru-RU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itchFamily="18" charset="0"/>
                </a:rPr>
                <a:t>Анализ деятельности и существующей МОТ</a:t>
              </a:r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CE5357E4-DAA8-8CDB-1CF9-8B033AB68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29" y="1229"/>
              <a:ext cx="3" cy="45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12">
              <a:extLst>
                <a:ext uri="{FF2B5EF4-FFF2-40B4-BE49-F238E27FC236}">
                  <a16:creationId xmlns:a16="http://schemas.microsoft.com/office/drawing/2014/main" id="{06C963EF-1BBF-02D9-5FC2-D46FD4052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1955"/>
              <a:ext cx="5" cy="49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50C0D6F3-48D2-9687-1956-658AE9F39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" y="2273"/>
              <a:ext cx="0" cy="1591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15">
              <a:extLst>
                <a:ext uri="{FF2B5EF4-FFF2-40B4-BE49-F238E27FC236}">
                  <a16:creationId xmlns:a16="http://schemas.microsoft.com/office/drawing/2014/main" id="{BCA77761-7018-F53A-88F2-0462BE6FA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4" y="3240"/>
              <a:ext cx="0" cy="817"/>
            </a:xfrm>
            <a:prstGeom prst="line">
              <a:avLst/>
            </a:prstGeom>
            <a:noFill/>
            <a:ln w="9525">
              <a:solidFill>
                <a:srgbClr val="F7EDA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16">
              <a:extLst>
                <a:ext uri="{FF2B5EF4-FFF2-40B4-BE49-F238E27FC236}">
                  <a16:creationId xmlns:a16="http://schemas.microsoft.com/office/drawing/2014/main" id="{B10666B1-C8AC-AF69-582A-54471F734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" y="751"/>
              <a:ext cx="200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Результат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Проблемы системы материального стимулирования</a:t>
              </a:r>
            </a:p>
          </p:txBody>
        </p:sp>
        <p:sp>
          <p:nvSpPr>
            <p:cNvPr id="50" name="Line 17">
              <a:extLst>
                <a:ext uri="{FF2B5EF4-FFF2-40B4-BE49-F238E27FC236}">
                  <a16:creationId xmlns:a16="http://schemas.microsoft.com/office/drawing/2014/main" id="{40968D91-D677-75AC-2F9B-B2111B0AF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7" y="991"/>
              <a:ext cx="925" cy="104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id="{F840A1ED-64F3-8394-0101-0F40A400C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242"/>
              <a:ext cx="204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Результат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Дизайн, постулаты МОТ, показатели стимулирования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Схема стимулирования: показатели + формулы расчета </a:t>
              </a:r>
            </a:p>
          </p:txBody>
        </p:sp>
        <p:sp>
          <p:nvSpPr>
            <p:cNvPr id="52" name="Line 19">
              <a:extLst>
                <a:ext uri="{FF2B5EF4-FFF2-40B4-BE49-F238E27FC236}">
                  <a16:creationId xmlns:a16="http://schemas.microsoft.com/office/drawing/2014/main" id="{083D9F75-3E8C-2B7D-CFEF-E0888E56D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1479"/>
              <a:ext cx="651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45694DE9-1019-2074-3E40-2BBE01872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1735"/>
              <a:ext cx="11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Результат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0" dirty="0">
                  <a:cs typeface="Times New Roman" panose="02020603050405020304" pitchFamily="18" charset="0"/>
                </a:rPr>
                <a:t>Формулы и значения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0" dirty="0">
                  <a:cs typeface="Times New Roman" panose="02020603050405020304" pitchFamily="18" charset="0"/>
                </a:rPr>
                <a:t>Плановый ФОТ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22">
              <a:extLst>
                <a:ext uri="{FF2B5EF4-FFF2-40B4-BE49-F238E27FC236}">
                  <a16:creationId xmlns:a16="http://schemas.microsoft.com/office/drawing/2014/main" id="{8392B70F-EE74-92A1-1E53-CDAE71764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" y="2553"/>
              <a:ext cx="146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Результат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0" dirty="0">
                  <a:cs typeface="Times New Roman" panose="02020603050405020304" pitchFamily="18" charset="0"/>
                </a:rPr>
                <a:t>Умение работать в МОТ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ru-RU" altLang="ru-RU" sz="1200" b="0" dirty="0">
                  <a:cs typeface="Times New Roman" panose="02020603050405020304" pitchFamily="18" charset="0"/>
                </a:rPr>
                <a:t>Принятие и понимание МОТ</a:t>
              </a:r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5C11E03A-E314-2EB3-AB00-286900F3A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2" y="3018"/>
              <a:ext cx="1208" cy="9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C0EDA73B-E28F-5BB2-0B76-930AC7750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" y="3018"/>
              <a:ext cx="1096" cy="9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 Box 25">
              <a:extLst>
                <a:ext uri="{FF2B5EF4-FFF2-40B4-BE49-F238E27FC236}">
                  <a16:creationId xmlns:a16="http://schemas.microsoft.com/office/drawing/2014/main" id="{5E6DA167-C162-B619-FD69-B7FD52ACE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" y="3050"/>
              <a:ext cx="16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sng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Результат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Проверка эффективности </a:t>
              </a:r>
              <a:r>
                <a:rPr lang="ru-RU" altLang="ru-RU" sz="1200" b="0" dirty="0">
                  <a:cs typeface="Times New Roman" panose="02020603050405020304" pitchFamily="18" charset="0"/>
                </a:rPr>
                <a:t>МОТ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864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 и корректировка</a:t>
              </a:r>
            </a:p>
          </p:txBody>
        </p:sp>
        <p:sp>
          <p:nvSpPr>
            <p:cNvPr id="58" name="Line 26">
              <a:extLst>
                <a:ext uri="{FF2B5EF4-FFF2-40B4-BE49-F238E27FC236}">
                  <a16:creationId xmlns:a16="http://schemas.microsoft.com/office/drawing/2014/main" id="{7DCCAAD6-38AD-5FE2-0894-10B49E1FC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" y="3304"/>
              <a:ext cx="1318" cy="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AutoShape 27">
              <a:extLst>
                <a:ext uri="{FF2B5EF4-FFF2-40B4-BE49-F238E27FC236}">
                  <a16:creationId xmlns:a16="http://schemas.microsoft.com/office/drawing/2014/main" id="{D4801733-5553-C3EC-7A8C-9E0F60BF6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927"/>
              <a:ext cx="182" cy="998"/>
            </a:xfrm>
            <a:prstGeom prst="leftBracket">
              <a:avLst>
                <a:gd name="adj" fmla="val 45696"/>
              </a:avLst>
            </a:prstGeom>
            <a:noFill/>
            <a:ln w="9525">
              <a:solidFill>
                <a:srgbClr val="AEB5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E6E6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C7AED061-EA29-7A2A-863C-C831089C0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2184"/>
              <a:ext cx="638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AutoShape 31">
              <a:extLst>
                <a:ext uri="{FF2B5EF4-FFF2-40B4-BE49-F238E27FC236}">
                  <a16:creationId xmlns:a16="http://schemas.microsoft.com/office/drawing/2014/main" id="{83D8D886-A8EB-D23E-FD96-53FB0772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91"/>
              <a:ext cx="363" cy="1421"/>
            </a:xfrm>
            <a:prstGeom prst="homePlate">
              <a:avLst>
                <a:gd name="adj" fmla="val 25000"/>
              </a:avLst>
            </a:prstGeom>
            <a:solidFill>
              <a:srgbClr val="004892"/>
            </a:solidFill>
            <a:ln w="6350" algn="ctr">
              <a:solidFill>
                <a:srgbClr val="4A8E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sng" strike="noStrike" kern="0" cap="none" spc="0" normalizeH="0" baseline="0" noProof="0" dirty="0">
                  <a:ln>
                    <a:noFill/>
                  </a:ln>
                  <a:solidFill>
                    <a:srgbClr val="E6E6EB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внедрение</a:t>
              </a:r>
            </a:p>
          </p:txBody>
        </p:sp>
        <p:sp>
          <p:nvSpPr>
            <p:cNvPr id="62" name="AutoShape 32">
              <a:extLst>
                <a:ext uri="{FF2B5EF4-FFF2-40B4-BE49-F238E27FC236}">
                  <a16:creationId xmlns:a16="http://schemas.microsoft.com/office/drawing/2014/main" id="{15415502-0E93-EF67-6E73-D90C3A52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765"/>
              <a:ext cx="363" cy="1803"/>
            </a:xfrm>
            <a:prstGeom prst="homePlate">
              <a:avLst>
                <a:gd name="adj" fmla="val 25000"/>
              </a:avLst>
            </a:prstGeom>
            <a:solidFill>
              <a:srgbClr val="004892"/>
            </a:solidFill>
            <a:ln w="6350" algn="ctr">
              <a:solidFill>
                <a:srgbClr val="4A8E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0" tIns="0" rIns="0" bIns="0"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sng" strike="noStrike" kern="0" cap="none" spc="0" normalizeH="0" baseline="0" noProof="0" dirty="0">
                  <a:ln>
                    <a:noFill/>
                  </a:ln>
                  <a:solidFill>
                    <a:srgbClr val="E6E6EB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разработка</a:t>
              </a:r>
            </a:p>
          </p:txBody>
        </p:sp>
        <p:sp>
          <p:nvSpPr>
            <p:cNvPr id="63" name="AutoShape 5">
              <a:extLst>
                <a:ext uri="{FF2B5EF4-FFF2-40B4-BE49-F238E27FC236}">
                  <a16:creationId xmlns:a16="http://schemas.microsoft.com/office/drawing/2014/main" id="{6B54F33D-A9DB-85B7-03D9-8B858C35DE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36" y="1617"/>
              <a:ext cx="1043" cy="318"/>
            </a:xfrm>
            <a:prstGeom prst="homePlate">
              <a:avLst>
                <a:gd name="adj" fmla="val 20332"/>
              </a:avLst>
            </a:prstGeom>
            <a:solidFill>
              <a:srgbClr val="0095CE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Проектирование МОТ</a:t>
              </a:r>
            </a:p>
          </p:txBody>
        </p:sp>
        <p:sp>
          <p:nvSpPr>
            <p:cNvPr id="64" name="AutoShape 6">
              <a:extLst>
                <a:ext uri="{FF2B5EF4-FFF2-40B4-BE49-F238E27FC236}">
                  <a16:creationId xmlns:a16="http://schemas.microsoft.com/office/drawing/2014/main" id="{114A46C7-E4B8-3092-2EF3-C386EE1A8D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2" y="2157"/>
              <a:ext cx="1175" cy="341"/>
            </a:xfrm>
            <a:prstGeom prst="homePlate">
              <a:avLst>
                <a:gd name="adj" fmla="val 25565"/>
              </a:avLst>
            </a:prstGeom>
            <a:solidFill>
              <a:srgbClr val="0095CE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Моделирование и настройка системы</a:t>
              </a:r>
            </a:p>
          </p:txBody>
        </p:sp>
        <p:sp>
          <p:nvSpPr>
            <p:cNvPr id="65" name="AutoShape 9">
              <a:extLst>
                <a:ext uri="{FF2B5EF4-FFF2-40B4-BE49-F238E27FC236}">
                  <a16:creationId xmlns:a16="http://schemas.microsoft.com/office/drawing/2014/main" id="{EC937449-B7A0-CBCA-605B-D64CFC8AA6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88" y="2932"/>
              <a:ext cx="1718" cy="296"/>
            </a:xfrm>
            <a:prstGeom prst="homePlate">
              <a:avLst>
                <a:gd name="adj" fmla="val 35713"/>
              </a:avLst>
            </a:prstGeom>
            <a:solidFill>
              <a:srgbClr val="FFC000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Обучение руководителей и специалистов</a:t>
              </a:r>
            </a:p>
          </p:txBody>
        </p:sp>
        <p:sp>
          <p:nvSpPr>
            <p:cNvPr id="66" name="AutoShape 7">
              <a:extLst>
                <a:ext uri="{FF2B5EF4-FFF2-40B4-BE49-F238E27FC236}">
                  <a16:creationId xmlns:a16="http://schemas.microsoft.com/office/drawing/2014/main" id="{B373A7F9-92B1-4D7A-9398-2AEB8B0EC4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3" y="3666"/>
              <a:ext cx="1225" cy="272"/>
            </a:xfrm>
            <a:prstGeom prst="homePlate">
              <a:avLst>
                <a:gd name="adj" fmla="val 27919"/>
              </a:avLst>
            </a:prstGeom>
            <a:solidFill>
              <a:srgbClr val="0095CE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Ввод системы в функционирование</a:t>
              </a:r>
            </a:p>
          </p:txBody>
        </p:sp>
        <p:sp>
          <p:nvSpPr>
            <p:cNvPr id="43" name="AutoShape 8">
              <a:extLst>
                <a:ext uri="{FF2B5EF4-FFF2-40B4-BE49-F238E27FC236}">
                  <a16:creationId xmlns:a16="http://schemas.microsoft.com/office/drawing/2014/main" id="{6DB54B29-694F-DBDF-E01A-F2EC4FA06B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9" y="3298"/>
              <a:ext cx="1044" cy="272"/>
            </a:xfrm>
            <a:prstGeom prst="homePlate">
              <a:avLst>
                <a:gd name="adj" fmla="val 30818"/>
              </a:avLst>
            </a:prstGeom>
            <a:solidFill>
              <a:srgbClr val="0095CE"/>
            </a:solidFill>
            <a:ln w="9525" algn="ctr">
              <a:solidFill>
                <a:srgbClr val="0095CE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/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5CE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anose="02020603050405020304" pitchFamily="18" charset="0"/>
                </a:rPr>
                <a:t>Апробация</a:t>
              </a:r>
            </a:p>
          </p:txBody>
        </p:sp>
        <p:sp>
          <p:nvSpPr>
            <p:cNvPr id="69" name="Line 24">
              <a:extLst>
                <a:ext uri="{FF2B5EF4-FFF2-40B4-BE49-F238E27FC236}">
                  <a16:creationId xmlns:a16="http://schemas.microsoft.com/office/drawing/2014/main" id="{84168018-BBDC-451C-8E08-25E3D92A7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3309"/>
              <a:ext cx="1016" cy="133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342053C8-68AC-A6F9-FC51-5A64C16EC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991"/>
              <a:ext cx="123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17">
              <a:extLst>
                <a:ext uri="{FF2B5EF4-FFF2-40B4-BE49-F238E27FC236}">
                  <a16:creationId xmlns:a16="http://schemas.microsoft.com/office/drawing/2014/main" id="{D3A3145B-C77A-5A5D-EAD3-6CE8031F6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9" y="1479"/>
              <a:ext cx="548" cy="29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17">
              <a:extLst>
                <a:ext uri="{FF2B5EF4-FFF2-40B4-BE49-F238E27FC236}">
                  <a16:creationId xmlns:a16="http://schemas.microsoft.com/office/drawing/2014/main" id="{FF2726F9-89BE-0DB4-AC78-0F019AA22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9" y="2186"/>
              <a:ext cx="281" cy="144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23">
              <a:extLst>
                <a:ext uri="{FF2B5EF4-FFF2-40B4-BE49-F238E27FC236}">
                  <a16:creationId xmlns:a16="http://schemas.microsoft.com/office/drawing/2014/main" id="{424844AB-2094-4096-8830-8D0461286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3730"/>
              <a:ext cx="1283" cy="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24">
              <a:extLst>
                <a:ext uri="{FF2B5EF4-FFF2-40B4-BE49-F238E27FC236}">
                  <a16:creationId xmlns:a16="http://schemas.microsoft.com/office/drawing/2014/main" id="{7770CC65-8C62-C213-592B-800598B9D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2" y="3734"/>
              <a:ext cx="1120" cy="73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18F5EB1-B2A5-7FF0-FFCE-B482B04BD348}"/>
              </a:ext>
            </a:extLst>
          </p:cNvPr>
          <p:cNvSpPr txBox="1"/>
          <p:nvPr/>
        </p:nvSpPr>
        <p:spPr>
          <a:xfrm>
            <a:off x="3822126" y="5863312"/>
            <a:ext cx="3393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sng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Результат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Руководители структурных подразделений применяют МОТ</a:t>
            </a: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C2AAFD8-4F78-5096-AFCD-4857E110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52EF63CC-3B17-4D72-A11C-A9D0BCD99275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39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cs typeface="Arial" panose="020B0604020202020204" pitchFamily="34" charset="0"/>
              </a:rPr>
              <a:t>Новая система оплаты труда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B0C98-D67E-9A4E-5C50-1F14D49C7059}"/>
              </a:ext>
            </a:extLst>
          </p:cNvPr>
          <p:cNvSpPr txBox="1"/>
          <p:nvPr/>
        </p:nvSpPr>
        <p:spPr>
          <a:xfrm>
            <a:off x="3695551" y="1181288"/>
            <a:ext cx="9298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kern="0" dirty="0">
                <a:cs typeface="Arial" panose="020B0604020202020204" pitchFamily="34" charset="0"/>
              </a:rPr>
              <a:t>Новая система оплаты труда </a:t>
            </a:r>
            <a:r>
              <a:rPr lang="ru-RU" altLang="ru-RU" sz="2400" b="0" kern="0" dirty="0">
                <a:cs typeface="Arial" panose="020B0604020202020204" pitchFamily="34" charset="0"/>
              </a:rPr>
              <a:t>— способ начисления зарплаты работников бюджетной сферы, введённый в России с 1 декабря 2008 года. Заменила единую тарифную сетку и позволила руководителям предприятий единолично распоряжаться фондом заработной платы и поощрять наиболее квалифицированных работников.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8048B1C-9EF6-9D8F-B4E9-89520C434758}"/>
              </a:ext>
            </a:extLst>
          </p:cNvPr>
          <p:cNvGrpSpPr/>
          <p:nvPr/>
        </p:nvGrpSpPr>
        <p:grpSpPr>
          <a:xfrm>
            <a:off x="802195" y="6126174"/>
            <a:ext cx="12191500" cy="803608"/>
            <a:chOff x="1168299" y="294931"/>
            <a:chExt cx="5527701" cy="982653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4F535A9-4A54-AE2E-90E0-34621146E642}"/>
                </a:ext>
              </a:extLst>
            </p:cNvPr>
            <p:cNvSpPr/>
            <p:nvPr/>
          </p:nvSpPr>
          <p:spPr>
            <a:xfrm>
              <a:off x="1168299" y="294931"/>
              <a:ext cx="5527701" cy="982653"/>
            </a:xfrm>
            <a:prstGeom prst="rect">
              <a:avLst/>
            </a:prstGeom>
            <a:solidFill>
              <a:srgbClr val="DAE3F3">
                <a:alpha val="40000"/>
              </a:srgbClr>
            </a:solidFill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BA7124-F40E-57AE-568B-4BDFF3E5F41D}"/>
                </a:ext>
              </a:extLst>
            </p:cNvPr>
            <p:cNvSpPr txBox="1"/>
            <p:nvPr/>
          </p:nvSpPr>
          <p:spPr>
            <a:xfrm>
              <a:off x="1168299" y="294931"/>
              <a:ext cx="5527701" cy="982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lvl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ТК РФ Статья 135. Установление заработной платы. </a:t>
              </a:r>
              <a:r>
                <a:rPr lang="ru-RU" sz="2000" kern="1200" dirty="0">
                  <a:solidFill>
                    <a:srgbClr val="003863">
                      <a:hueOff val="0"/>
                      <a:satOff val="0"/>
                      <a:lumOff val="0"/>
                      <a:alphaOff val="0"/>
                    </a:srgbClr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Заработная плата работнику устанавливается трудовым договором в соответствии с действующими у данного работодателя системами оплаты труда.</a:t>
              </a:r>
            </a:p>
          </p:txBody>
        </p:sp>
      </p:grpSp>
      <p:sp>
        <p:nvSpPr>
          <p:cNvPr id="9" name="Прямоугольник 8" descr="Документ со сплошной заливкой">
            <a:extLst>
              <a:ext uri="{FF2B5EF4-FFF2-40B4-BE49-F238E27FC236}">
                <a16:creationId xmlns:a16="http://schemas.microsoft.com/office/drawing/2014/main" id="{8EB7D86E-0E33-BCB5-FF72-6D74B5A943E0}"/>
              </a:ext>
            </a:extLst>
          </p:cNvPr>
          <p:cNvSpPr/>
          <p:nvPr/>
        </p:nvSpPr>
        <p:spPr>
          <a:xfrm>
            <a:off x="743223" y="6012085"/>
            <a:ext cx="687857" cy="103178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C355C-325C-E158-D3D7-9EAE3002A413}"/>
              </a:ext>
            </a:extLst>
          </p:cNvPr>
          <p:cNvSpPr txBox="1"/>
          <p:nvPr/>
        </p:nvSpPr>
        <p:spPr>
          <a:xfrm>
            <a:off x="802195" y="4235692"/>
            <a:ext cx="12191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0" kern="0" dirty="0">
                <a:solidFill>
                  <a:srgbClr val="FF0000"/>
                </a:solidFill>
                <a:cs typeface="Arial" panose="020B0604020202020204" pitchFamily="34" charset="0"/>
              </a:rPr>
              <a:t>Критики утверждают</a:t>
            </a:r>
            <a:r>
              <a:rPr lang="ru-RU" altLang="ru-RU" sz="2400" b="0" kern="0" dirty="0">
                <a:cs typeface="Arial" panose="020B0604020202020204" pitchFamily="34" charset="0"/>
              </a:rPr>
              <a:t>, что новая система оплаты </a:t>
            </a:r>
            <a:r>
              <a:rPr lang="ru-RU" altLang="ru-RU" sz="2400" b="0" kern="0" dirty="0">
                <a:solidFill>
                  <a:srgbClr val="FF0000"/>
                </a:solidFill>
                <a:cs typeface="Arial" panose="020B0604020202020204" pitchFamily="34" charset="0"/>
              </a:rPr>
              <a:t>труда не улучшила положения работников </a:t>
            </a:r>
            <a:r>
              <a:rPr lang="ru-RU" altLang="ru-RU" sz="2400" b="0" kern="0" dirty="0">
                <a:cs typeface="Arial" panose="020B0604020202020204" pitchFamily="34" charset="0"/>
              </a:rPr>
              <a:t>бюджетной сферы. В результате реформы улучшили своё материальное положение главным образом руководители предприятий.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C7E4A7-B412-0151-47AE-B459F19B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23" y="1181288"/>
            <a:ext cx="2291164" cy="230832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A7991E04-B469-AD5A-EAEB-4D38E299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16870102-2195-FD9E-33B6-CFFBE276F423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4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1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43">
            <a:extLst>
              <a:ext uri="{FF2B5EF4-FFF2-40B4-BE49-F238E27FC236}">
                <a16:creationId xmlns:a16="http://schemas.microsoft.com/office/drawing/2014/main" id="{54F6C382-3D92-2694-E721-C895BE270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2311" y="1073173"/>
            <a:ext cx="4176713" cy="578524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/>
              <a:t>Что нас мотивирует:</a:t>
            </a:r>
          </a:p>
          <a:p>
            <a:pPr marL="530225" indent="-530225"/>
            <a:r>
              <a:rPr lang="ru-RU" altLang="ru-RU" sz="2000" b="0" dirty="0"/>
              <a:t>интересная и сложная задача (вызов);</a:t>
            </a:r>
          </a:p>
          <a:p>
            <a:pPr marL="530225" indent="-530225"/>
            <a:r>
              <a:rPr lang="ru-RU" altLang="ru-RU" sz="2000" b="0" dirty="0"/>
              <a:t>возможность видеть результат своего труда;</a:t>
            </a:r>
          </a:p>
          <a:p>
            <a:pPr marL="530225" indent="-530225"/>
            <a:r>
              <a:rPr lang="ru-RU" altLang="ru-RU" sz="2000" b="0" dirty="0"/>
              <a:t>доверие и поддержка команды;</a:t>
            </a:r>
          </a:p>
          <a:p>
            <a:pPr marL="530225" indent="-530225"/>
            <a:r>
              <a:rPr lang="ru-RU" altLang="ru-RU" sz="2000" b="0" dirty="0"/>
              <a:t>понятные и прозрачные правила игры;</a:t>
            </a:r>
          </a:p>
          <a:p>
            <a:pPr marL="530225" indent="-530225"/>
            <a:r>
              <a:rPr lang="ru-RU" altLang="ru-RU" sz="2000" b="0" dirty="0"/>
              <a:t>возможность развития и повышения мастерства;</a:t>
            </a:r>
          </a:p>
          <a:p>
            <a:pPr marL="530225" indent="-530225"/>
            <a:r>
              <a:rPr lang="ru-RU" altLang="ru-RU" sz="2000" b="0" dirty="0"/>
              <a:t>радость от самого процесса творчества;</a:t>
            </a:r>
          </a:p>
          <a:p>
            <a:pPr marL="530225" indent="-530225"/>
            <a:r>
              <a:rPr lang="ru-RU" altLang="ru-RU" sz="2000" b="0" dirty="0"/>
              <a:t>ответственность, понимание что от моей работы зависят процессы других людей.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52" y="347860"/>
            <a:ext cx="8322960" cy="640308"/>
          </a:xfrm>
        </p:spPr>
        <p:txBody>
          <a:bodyPr/>
          <a:lstStyle/>
          <a:p>
            <a:r>
              <a:rPr lang="ru-RU" sz="3200" dirty="0"/>
              <a:t>МОТ и мотивация (пирамида Маслоу)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40B68-5369-42E5-B8CD-574E03F2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32" y="102709"/>
            <a:ext cx="796850" cy="693453"/>
          </a:xfrm>
          <a:prstGeom prst="rect">
            <a:avLst/>
          </a:prstGeo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2A9746A0-D8BD-ABFE-3D93-20975FB7A0AD}"/>
              </a:ext>
            </a:extLst>
          </p:cNvPr>
          <p:cNvSpPr>
            <a:spLocks/>
          </p:cNvSpPr>
          <p:nvPr/>
        </p:nvSpPr>
        <p:spPr bwMode="auto">
          <a:xfrm>
            <a:off x="32668" y="5259610"/>
            <a:ext cx="3101975" cy="720725"/>
          </a:xfrm>
          <a:custGeom>
            <a:avLst/>
            <a:gdLst>
              <a:gd name="T0" fmla="*/ 0 w 1954"/>
              <a:gd name="T1" fmla="*/ 2147483646 h 454"/>
              <a:gd name="T2" fmla="*/ 2147483646 w 1954"/>
              <a:gd name="T3" fmla="*/ 2147483646 h 454"/>
              <a:gd name="T4" fmla="*/ 2147483646 w 1954"/>
              <a:gd name="T5" fmla="*/ 0 h 454"/>
              <a:gd name="T6" fmla="*/ 0 w 1954"/>
              <a:gd name="T7" fmla="*/ 2147483646 h 454"/>
              <a:gd name="T8" fmla="*/ 0 w 1954"/>
              <a:gd name="T9" fmla="*/ 2147483646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4"/>
              <a:gd name="T16" fmla="*/ 0 h 454"/>
              <a:gd name="T17" fmla="*/ 1954 w 1954"/>
              <a:gd name="T18" fmla="*/ 454 h 4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4" h="454">
                <a:moveTo>
                  <a:pt x="0" y="454"/>
                </a:moveTo>
                <a:lnTo>
                  <a:pt x="1649" y="451"/>
                </a:lnTo>
                <a:lnTo>
                  <a:pt x="1954" y="0"/>
                </a:lnTo>
                <a:lnTo>
                  <a:pt x="0" y="4"/>
                </a:lnTo>
                <a:lnTo>
                  <a:pt x="0" y="454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57F0334D-41A5-59E2-D707-2987462431E8}"/>
              </a:ext>
            </a:extLst>
          </p:cNvPr>
          <p:cNvSpPr>
            <a:spLocks/>
          </p:cNvSpPr>
          <p:nvPr/>
        </p:nvSpPr>
        <p:spPr bwMode="auto">
          <a:xfrm>
            <a:off x="32668" y="4578572"/>
            <a:ext cx="3541713" cy="642938"/>
          </a:xfrm>
          <a:custGeom>
            <a:avLst/>
            <a:gdLst>
              <a:gd name="T0" fmla="*/ 0 w 2231"/>
              <a:gd name="T1" fmla="*/ 2147483646 h 405"/>
              <a:gd name="T2" fmla="*/ 2147483646 w 2231"/>
              <a:gd name="T3" fmla="*/ 2147483646 h 405"/>
              <a:gd name="T4" fmla="*/ 2147483646 w 2231"/>
              <a:gd name="T5" fmla="*/ 0 h 405"/>
              <a:gd name="T6" fmla="*/ 0 w 2231"/>
              <a:gd name="T7" fmla="*/ 2147483646 h 405"/>
              <a:gd name="T8" fmla="*/ 0 w 2231"/>
              <a:gd name="T9" fmla="*/ 2147483646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1"/>
              <a:gd name="T16" fmla="*/ 0 h 405"/>
              <a:gd name="T17" fmla="*/ 2231 w 2231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1" h="405">
                <a:moveTo>
                  <a:pt x="0" y="405"/>
                </a:moveTo>
                <a:lnTo>
                  <a:pt x="1982" y="389"/>
                </a:lnTo>
                <a:lnTo>
                  <a:pt x="2231" y="0"/>
                </a:lnTo>
                <a:lnTo>
                  <a:pt x="0" y="7"/>
                </a:lnTo>
                <a:lnTo>
                  <a:pt x="0" y="405"/>
                </a:lnTo>
                <a:close/>
              </a:path>
            </a:pathLst>
          </a:custGeom>
          <a:solidFill>
            <a:srgbClr val="D0DE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8EC3CC5-F970-64EC-97CA-EE67B26567B3}"/>
              </a:ext>
            </a:extLst>
          </p:cNvPr>
          <p:cNvSpPr>
            <a:spLocks/>
          </p:cNvSpPr>
          <p:nvPr/>
        </p:nvSpPr>
        <p:spPr bwMode="auto">
          <a:xfrm>
            <a:off x="32668" y="3895947"/>
            <a:ext cx="4006850" cy="639763"/>
          </a:xfrm>
          <a:custGeom>
            <a:avLst/>
            <a:gdLst>
              <a:gd name="T0" fmla="*/ 0 w 2524"/>
              <a:gd name="T1" fmla="*/ 2147483646 h 403"/>
              <a:gd name="T2" fmla="*/ 2147483646 w 2524"/>
              <a:gd name="T3" fmla="*/ 2147483646 h 403"/>
              <a:gd name="T4" fmla="*/ 2147483646 w 2524"/>
              <a:gd name="T5" fmla="*/ 0 h 403"/>
              <a:gd name="T6" fmla="*/ 0 w 2524"/>
              <a:gd name="T7" fmla="*/ 2147483646 h 403"/>
              <a:gd name="T8" fmla="*/ 0 w 2524"/>
              <a:gd name="T9" fmla="*/ 2147483646 h 4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4"/>
              <a:gd name="T16" fmla="*/ 0 h 403"/>
              <a:gd name="T17" fmla="*/ 2524 w 2524"/>
              <a:gd name="T18" fmla="*/ 403 h 4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" h="403">
                <a:moveTo>
                  <a:pt x="0" y="403"/>
                </a:moveTo>
                <a:lnTo>
                  <a:pt x="2253" y="379"/>
                </a:lnTo>
                <a:lnTo>
                  <a:pt x="2524" y="0"/>
                </a:lnTo>
                <a:lnTo>
                  <a:pt x="0" y="5"/>
                </a:lnTo>
                <a:lnTo>
                  <a:pt x="0" y="403"/>
                </a:lnTo>
                <a:close/>
              </a:path>
            </a:pathLst>
          </a:custGeom>
          <a:solidFill>
            <a:srgbClr val="BBC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9281C33B-C65F-88C6-0E27-25BA2FBDE787}"/>
              </a:ext>
            </a:extLst>
          </p:cNvPr>
          <p:cNvSpPr>
            <a:spLocks/>
          </p:cNvSpPr>
          <p:nvPr/>
        </p:nvSpPr>
        <p:spPr bwMode="auto">
          <a:xfrm>
            <a:off x="32668" y="3178397"/>
            <a:ext cx="4465638" cy="641350"/>
          </a:xfrm>
          <a:custGeom>
            <a:avLst/>
            <a:gdLst>
              <a:gd name="T0" fmla="*/ 0 w 2813"/>
              <a:gd name="T1" fmla="*/ 2147483646 h 404"/>
              <a:gd name="T2" fmla="*/ 2147483646 w 2813"/>
              <a:gd name="T3" fmla="*/ 2147483646 h 404"/>
              <a:gd name="T4" fmla="*/ 2147483646 w 2813"/>
              <a:gd name="T5" fmla="*/ 0 h 404"/>
              <a:gd name="T6" fmla="*/ 0 w 2813"/>
              <a:gd name="T7" fmla="*/ 2147483646 h 404"/>
              <a:gd name="T8" fmla="*/ 0 w 2813"/>
              <a:gd name="T9" fmla="*/ 2147483646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3"/>
              <a:gd name="T16" fmla="*/ 0 h 404"/>
              <a:gd name="T17" fmla="*/ 2813 w 2813"/>
              <a:gd name="T18" fmla="*/ 404 h 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3" h="404">
                <a:moveTo>
                  <a:pt x="0" y="404"/>
                </a:moveTo>
                <a:lnTo>
                  <a:pt x="2564" y="404"/>
                </a:lnTo>
                <a:lnTo>
                  <a:pt x="2813" y="0"/>
                </a:lnTo>
                <a:lnTo>
                  <a:pt x="0" y="6"/>
                </a:lnTo>
                <a:lnTo>
                  <a:pt x="0" y="404"/>
                </a:lnTo>
                <a:close/>
              </a:path>
            </a:pathLst>
          </a:custGeom>
          <a:solidFill>
            <a:srgbClr val="9DB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26BA1FA-F618-E6FC-7793-7B51CAB85C5B}"/>
              </a:ext>
            </a:extLst>
          </p:cNvPr>
          <p:cNvSpPr>
            <a:spLocks/>
          </p:cNvSpPr>
          <p:nvPr/>
        </p:nvSpPr>
        <p:spPr bwMode="auto">
          <a:xfrm>
            <a:off x="32668" y="2371947"/>
            <a:ext cx="4967288" cy="712788"/>
          </a:xfrm>
          <a:custGeom>
            <a:avLst/>
            <a:gdLst>
              <a:gd name="T0" fmla="*/ 0 w 3129"/>
              <a:gd name="T1" fmla="*/ 2147483646 h 464"/>
              <a:gd name="T2" fmla="*/ 2147483646 w 3129"/>
              <a:gd name="T3" fmla="*/ 2147483646 h 464"/>
              <a:gd name="T4" fmla="*/ 2147483646 w 3129"/>
              <a:gd name="T5" fmla="*/ 0 h 464"/>
              <a:gd name="T6" fmla="*/ 0 w 3129"/>
              <a:gd name="T7" fmla="*/ 2147483646 h 464"/>
              <a:gd name="T8" fmla="*/ 0 w 3129"/>
              <a:gd name="T9" fmla="*/ 2147483646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9"/>
              <a:gd name="T16" fmla="*/ 0 h 464"/>
              <a:gd name="T17" fmla="*/ 3129 w 3129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9" h="464">
                <a:moveTo>
                  <a:pt x="0" y="464"/>
                </a:moveTo>
                <a:lnTo>
                  <a:pt x="2852" y="463"/>
                </a:lnTo>
                <a:lnTo>
                  <a:pt x="3129" y="0"/>
                </a:lnTo>
                <a:lnTo>
                  <a:pt x="0" y="6"/>
                </a:lnTo>
                <a:lnTo>
                  <a:pt x="0" y="464"/>
                </a:lnTo>
                <a:close/>
              </a:path>
            </a:pathLst>
          </a:custGeom>
          <a:solidFill>
            <a:srgbClr val="8C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3201C0-34F9-4197-7D83-67B08EB9B1F7}"/>
              </a:ext>
            </a:extLst>
          </p:cNvPr>
          <p:cNvSpPr>
            <a:spLocks/>
          </p:cNvSpPr>
          <p:nvPr/>
        </p:nvSpPr>
        <p:spPr bwMode="auto">
          <a:xfrm>
            <a:off x="23143" y="1314672"/>
            <a:ext cx="5675313" cy="995363"/>
          </a:xfrm>
          <a:custGeom>
            <a:avLst/>
            <a:gdLst>
              <a:gd name="T0" fmla="*/ 2147483646 w 3575"/>
              <a:gd name="T1" fmla="*/ 2147483646 h 627"/>
              <a:gd name="T2" fmla="*/ 2147483646 w 3575"/>
              <a:gd name="T3" fmla="*/ 2147483646 h 627"/>
              <a:gd name="T4" fmla="*/ 2147483646 w 3575"/>
              <a:gd name="T5" fmla="*/ 0 h 627"/>
              <a:gd name="T6" fmla="*/ 0 w 3575"/>
              <a:gd name="T7" fmla="*/ 2147483646 h 627"/>
              <a:gd name="T8" fmla="*/ 2147483646 w 3575"/>
              <a:gd name="T9" fmla="*/ 2147483646 h 6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5"/>
              <a:gd name="T16" fmla="*/ 0 h 627"/>
              <a:gd name="T17" fmla="*/ 3575 w 3575"/>
              <a:gd name="T18" fmla="*/ 627 h 6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5" h="627">
                <a:moveTo>
                  <a:pt x="6" y="627"/>
                </a:moveTo>
                <a:lnTo>
                  <a:pt x="3180" y="615"/>
                </a:lnTo>
                <a:lnTo>
                  <a:pt x="3575" y="0"/>
                </a:lnTo>
                <a:lnTo>
                  <a:pt x="0" y="6"/>
                </a:lnTo>
                <a:lnTo>
                  <a:pt x="6" y="627"/>
                </a:lnTo>
                <a:close/>
              </a:path>
            </a:pathLst>
          </a:custGeom>
          <a:solidFill>
            <a:srgbClr val="719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83EF298-715A-E1DE-AD42-6D7D6A0262F9}"/>
              </a:ext>
            </a:extLst>
          </p:cNvPr>
          <p:cNvSpPr>
            <a:spLocks/>
          </p:cNvSpPr>
          <p:nvPr/>
        </p:nvSpPr>
        <p:spPr bwMode="auto">
          <a:xfrm>
            <a:off x="2790977" y="1349597"/>
            <a:ext cx="5997575" cy="4662488"/>
          </a:xfrm>
          <a:custGeom>
            <a:avLst/>
            <a:gdLst>
              <a:gd name="T0" fmla="*/ 0 w 3778"/>
              <a:gd name="T1" fmla="*/ 2147483646 h 2937"/>
              <a:gd name="T2" fmla="*/ 2147483646 w 3778"/>
              <a:gd name="T3" fmla="*/ 2147483646 h 2937"/>
              <a:gd name="T4" fmla="*/ 2147483646 w 3778"/>
              <a:gd name="T5" fmla="*/ 0 h 2937"/>
              <a:gd name="T6" fmla="*/ 0 w 3778"/>
              <a:gd name="T7" fmla="*/ 2147483646 h 2937"/>
              <a:gd name="T8" fmla="*/ 0 60000 65536"/>
              <a:gd name="T9" fmla="*/ 0 60000 65536"/>
              <a:gd name="T10" fmla="*/ 0 60000 65536"/>
              <a:gd name="T11" fmla="*/ 0 60000 65536"/>
              <a:gd name="T12" fmla="*/ 0 w 3778"/>
              <a:gd name="T13" fmla="*/ 0 h 2937"/>
              <a:gd name="T14" fmla="*/ 3778 w 3778"/>
              <a:gd name="T15" fmla="*/ 2937 h 2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78" h="2937">
                <a:moveTo>
                  <a:pt x="0" y="2937"/>
                </a:moveTo>
                <a:lnTo>
                  <a:pt x="3778" y="2931"/>
                </a:lnTo>
                <a:lnTo>
                  <a:pt x="1892" y="0"/>
                </a:lnTo>
                <a:lnTo>
                  <a:pt x="0" y="2937"/>
                </a:lnTo>
                <a:close/>
              </a:path>
            </a:pathLst>
          </a:custGeom>
          <a:solidFill>
            <a:srgbClr val="719B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DCB7A32-CDA9-6EA9-6067-2F2BC03778BC}"/>
              </a:ext>
            </a:extLst>
          </p:cNvPr>
          <p:cNvSpPr>
            <a:spLocks/>
          </p:cNvSpPr>
          <p:nvPr/>
        </p:nvSpPr>
        <p:spPr bwMode="auto">
          <a:xfrm>
            <a:off x="3360068" y="1301972"/>
            <a:ext cx="4976813" cy="3911600"/>
          </a:xfrm>
          <a:custGeom>
            <a:avLst/>
            <a:gdLst>
              <a:gd name="T0" fmla="*/ 0 w 3135"/>
              <a:gd name="T1" fmla="*/ 2147483646 h 2464"/>
              <a:gd name="T2" fmla="*/ 2147483646 w 3135"/>
              <a:gd name="T3" fmla="*/ 2147483646 h 2464"/>
              <a:gd name="T4" fmla="*/ 2147483646 w 3135"/>
              <a:gd name="T5" fmla="*/ 0 h 2464"/>
              <a:gd name="T6" fmla="*/ 0 w 3135"/>
              <a:gd name="T7" fmla="*/ 2147483646 h 2464"/>
              <a:gd name="T8" fmla="*/ 0 60000 65536"/>
              <a:gd name="T9" fmla="*/ 0 60000 65536"/>
              <a:gd name="T10" fmla="*/ 0 60000 65536"/>
              <a:gd name="T11" fmla="*/ 0 60000 65536"/>
              <a:gd name="T12" fmla="*/ 0 w 3135"/>
              <a:gd name="T13" fmla="*/ 0 h 2464"/>
              <a:gd name="T14" fmla="*/ 3135 w 3135"/>
              <a:gd name="T15" fmla="*/ 2464 h 2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35" h="2464">
                <a:moveTo>
                  <a:pt x="0" y="2459"/>
                </a:moveTo>
                <a:lnTo>
                  <a:pt x="3135" y="2464"/>
                </a:lnTo>
                <a:lnTo>
                  <a:pt x="1583" y="0"/>
                </a:lnTo>
                <a:lnTo>
                  <a:pt x="0" y="2459"/>
                </a:lnTo>
                <a:close/>
              </a:path>
            </a:pathLst>
          </a:custGeom>
          <a:solidFill>
            <a:srgbClr val="8C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8BD3ACB-9260-25DA-D1B4-9FC08EAF7311}"/>
              </a:ext>
            </a:extLst>
          </p:cNvPr>
          <p:cNvSpPr>
            <a:spLocks/>
          </p:cNvSpPr>
          <p:nvPr/>
        </p:nvSpPr>
        <p:spPr bwMode="auto">
          <a:xfrm>
            <a:off x="3780756" y="1306735"/>
            <a:ext cx="4141787" cy="3235325"/>
          </a:xfrm>
          <a:custGeom>
            <a:avLst/>
            <a:gdLst>
              <a:gd name="T0" fmla="*/ 0 w 2609"/>
              <a:gd name="T1" fmla="*/ 2147483646 h 2038"/>
              <a:gd name="T2" fmla="*/ 2147483646 w 2609"/>
              <a:gd name="T3" fmla="*/ 2147483646 h 2038"/>
              <a:gd name="T4" fmla="*/ 2147483646 w 2609"/>
              <a:gd name="T5" fmla="*/ 0 h 2038"/>
              <a:gd name="T6" fmla="*/ 0 w 2609"/>
              <a:gd name="T7" fmla="*/ 2147483646 h 2038"/>
              <a:gd name="T8" fmla="*/ 0 60000 65536"/>
              <a:gd name="T9" fmla="*/ 0 60000 65536"/>
              <a:gd name="T10" fmla="*/ 0 60000 65536"/>
              <a:gd name="T11" fmla="*/ 0 60000 65536"/>
              <a:gd name="T12" fmla="*/ 0 w 2609"/>
              <a:gd name="T13" fmla="*/ 0 h 2038"/>
              <a:gd name="T14" fmla="*/ 2609 w 2609"/>
              <a:gd name="T15" fmla="*/ 2038 h 2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9" h="2038">
                <a:moveTo>
                  <a:pt x="0" y="2038"/>
                </a:moveTo>
                <a:lnTo>
                  <a:pt x="2609" y="2038"/>
                </a:lnTo>
                <a:lnTo>
                  <a:pt x="1329" y="0"/>
                </a:lnTo>
                <a:lnTo>
                  <a:pt x="0" y="2038"/>
                </a:lnTo>
                <a:close/>
              </a:path>
            </a:pathLst>
          </a:custGeom>
          <a:solidFill>
            <a:srgbClr val="9DB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D1A282D-FF0A-5269-CBE4-EDA46F1A29E5}"/>
              </a:ext>
            </a:extLst>
          </p:cNvPr>
          <p:cNvSpPr>
            <a:spLocks/>
          </p:cNvSpPr>
          <p:nvPr/>
        </p:nvSpPr>
        <p:spPr bwMode="auto">
          <a:xfrm>
            <a:off x="4239543" y="1297210"/>
            <a:ext cx="3227388" cy="2536825"/>
          </a:xfrm>
          <a:custGeom>
            <a:avLst/>
            <a:gdLst>
              <a:gd name="T0" fmla="*/ 0 w 2033"/>
              <a:gd name="T1" fmla="*/ 2147483646 h 1598"/>
              <a:gd name="T2" fmla="*/ 2147483646 w 2033"/>
              <a:gd name="T3" fmla="*/ 2147483646 h 1598"/>
              <a:gd name="T4" fmla="*/ 2147483646 w 2033"/>
              <a:gd name="T5" fmla="*/ 0 h 1598"/>
              <a:gd name="T6" fmla="*/ 0 w 2033"/>
              <a:gd name="T7" fmla="*/ 2147483646 h 1598"/>
              <a:gd name="T8" fmla="*/ 0 60000 65536"/>
              <a:gd name="T9" fmla="*/ 0 60000 65536"/>
              <a:gd name="T10" fmla="*/ 0 60000 65536"/>
              <a:gd name="T11" fmla="*/ 0 60000 65536"/>
              <a:gd name="T12" fmla="*/ 0 w 2033"/>
              <a:gd name="T13" fmla="*/ 0 h 1598"/>
              <a:gd name="T14" fmla="*/ 2033 w 2033"/>
              <a:gd name="T15" fmla="*/ 1598 h 1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3" h="1598">
                <a:moveTo>
                  <a:pt x="0" y="1598"/>
                </a:moveTo>
                <a:lnTo>
                  <a:pt x="2033" y="1592"/>
                </a:lnTo>
                <a:lnTo>
                  <a:pt x="1038" y="0"/>
                </a:lnTo>
                <a:lnTo>
                  <a:pt x="0" y="1598"/>
                </a:lnTo>
                <a:close/>
              </a:path>
            </a:pathLst>
          </a:custGeom>
          <a:solidFill>
            <a:srgbClr val="BBC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287DA86-E1C0-5680-7C00-87C565883369}"/>
              </a:ext>
            </a:extLst>
          </p:cNvPr>
          <p:cNvSpPr>
            <a:spLocks/>
          </p:cNvSpPr>
          <p:nvPr/>
        </p:nvSpPr>
        <p:spPr bwMode="auto">
          <a:xfrm>
            <a:off x="4731668" y="1301972"/>
            <a:ext cx="2260600" cy="1797050"/>
          </a:xfrm>
          <a:custGeom>
            <a:avLst/>
            <a:gdLst>
              <a:gd name="T0" fmla="*/ 0 w 1424"/>
              <a:gd name="T1" fmla="*/ 2147483646 h 1132"/>
              <a:gd name="T2" fmla="*/ 2147483646 w 1424"/>
              <a:gd name="T3" fmla="*/ 2147483646 h 1132"/>
              <a:gd name="T4" fmla="*/ 2147483646 w 1424"/>
              <a:gd name="T5" fmla="*/ 0 h 1132"/>
              <a:gd name="T6" fmla="*/ 0 w 1424"/>
              <a:gd name="T7" fmla="*/ 2147483646 h 1132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132"/>
              <a:gd name="T14" fmla="*/ 1424 w 1424"/>
              <a:gd name="T15" fmla="*/ 1132 h 1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132">
                <a:moveTo>
                  <a:pt x="0" y="1120"/>
                </a:moveTo>
                <a:lnTo>
                  <a:pt x="1424" y="1132"/>
                </a:lnTo>
                <a:lnTo>
                  <a:pt x="713" y="0"/>
                </a:lnTo>
                <a:lnTo>
                  <a:pt x="0" y="1120"/>
                </a:lnTo>
                <a:close/>
              </a:path>
            </a:pathLst>
          </a:custGeom>
          <a:solidFill>
            <a:srgbClr val="D0DE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3D086E0-1281-1EA1-EF75-906C4FFC4852}"/>
              </a:ext>
            </a:extLst>
          </p:cNvPr>
          <p:cNvSpPr>
            <a:spLocks/>
          </p:cNvSpPr>
          <p:nvPr/>
        </p:nvSpPr>
        <p:spPr bwMode="auto">
          <a:xfrm>
            <a:off x="5180931" y="1301972"/>
            <a:ext cx="1354137" cy="1079500"/>
          </a:xfrm>
          <a:custGeom>
            <a:avLst/>
            <a:gdLst>
              <a:gd name="T0" fmla="*/ 0 w 853"/>
              <a:gd name="T1" fmla="*/ 2147483646 h 680"/>
              <a:gd name="T2" fmla="*/ 2147483646 w 853"/>
              <a:gd name="T3" fmla="*/ 2147483646 h 680"/>
              <a:gd name="T4" fmla="*/ 2147483646 w 853"/>
              <a:gd name="T5" fmla="*/ 0 h 680"/>
              <a:gd name="T6" fmla="*/ 0 w 853"/>
              <a:gd name="T7" fmla="*/ 2147483646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853"/>
              <a:gd name="T13" fmla="*/ 0 h 680"/>
              <a:gd name="T14" fmla="*/ 853 w 85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3" h="680">
                <a:moveTo>
                  <a:pt x="0" y="680"/>
                </a:moveTo>
                <a:lnTo>
                  <a:pt x="853" y="680"/>
                </a:lnTo>
                <a:lnTo>
                  <a:pt x="437" y="0"/>
                </a:lnTo>
                <a:lnTo>
                  <a:pt x="0" y="680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0F0C539-CED8-2BDE-64E1-9D7EA9D4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543" y="3907060"/>
            <a:ext cx="32242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Социальные потребности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3A9399C-F623-8114-CE2A-829218C7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406" y="4716685"/>
            <a:ext cx="3308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Потребности в безопасности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FEDD82AD-8D5C-2283-EB64-5242AE9C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143" y="5351685"/>
            <a:ext cx="3376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Физиологические потребности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9D57476F-ADCC-DA18-205F-54C56192D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8" y="2306860"/>
            <a:ext cx="4073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Раскрытие потенциала, профессиональные и спортивные достижения, статус, власть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9A39F33C-7B61-C9FF-555D-6D153F21C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3" y="1589310"/>
            <a:ext cx="307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Высшие подсознательные потребности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8BB4BFF4-BBC9-0C7A-3BCF-455DB8D5E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3" y="3916585"/>
            <a:ext cx="2613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Принадлежность к этносу, команде, любовь 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3C3C8502-4A68-5A35-579E-D661C039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1" y="4629372"/>
            <a:ext cx="17653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Безопасность и защищенность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02A0E668-2A40-07B2-E7A0-E2FCED2D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1" y="5308822"/>
            <a:ext cx="19796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Еда, вода, тепло, сон, секс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11D82215-EC99-1C85-96DA-3BD4DF79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818" y="2468785"/>
            <a:ext cx="1835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chemeClr val="tx1"/>
                </a:solidFill>
              </a:rPr>
              <a:t>Потребности в самореализации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25" name="Rectangle 35">
            <a:extLst>
              <a:ext uri="{FF2B5EF4-FFF2-40B4-BE49-F238E27FC236}">
                <a16:creationId xmlns:a16="http://schemas.microsoft.com/office/drawing/2014/main" id="{2DAD0168-E243-0F56-B9DA-40BC1B813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281" y="1662335"/>
            <a:ext cx="10953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0">
                <a:solidFill>
                  <a:schemeClr val="tx1"/>
                </a:solidFill>
              </a:rPr>
              <a:t>?</a:t>
            </a:r>
            <a:endParaRPr lang="ru-RU" altLang="ru-RU" sz="3200">
              <a:solidFill>
                <a:schemeClr val="tx1"/>
              </a:solidFill>
            </a:endParaRPr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2B7E7465-8479-F3A6-5893-FC5892943EC1}"/>
              </a:ext>
            </a:extLst>
          </p:cNvPr>
          <p:cNvSpPr>
            <a:spLocks/>
          </p:cNvSpPr>
          <p:nvPr/>
        </p:nvSpPr>
        <p:spPr bwMode="auto">
          <a:xfrm>
            <a:off x="3064793" y="1589310"/>
            <a:ext cx="2138363" cy="517525"/>
          </a:xfrm>
          <a:custGeom>
            <a:avLst/>
            <a:gdLst>
              <a:gd name="T0" fmla="*/ 2147483646 w 1941"/>
              <a:gd name="T1" fmla="*/ 2147483646 h 134"/>
              <a:gd name="T2" fmla="*/ 2147483646 w 1941"/>
              <a:gd name="T3" fmla="*/ 2147483646 h 134"/>
              <a:gd name="T4" fmla="*/ 2147483646 w 1941"/>
              <a:gd name="T5" fmla="*/ 2147483646 h 134"/>
              <a:gd name="T6" fmla="*/ 2147483646 w 1941"/>
              <a:gd name="T7" fmla="*/ 0 h 134"/>
              <a:gd name="T8" fmla="*/ 2147483646 w 1941"/>
              <a:gd name="T9" fmla="*/ 2147483646 h 134"/>
              <a:gd name="T10" fmla="*/ 0 w 1941"/>
              <a:gd name="T11" fmla="*/ 2147483646 h 134"/>
              <a:gd name="T12" fmla="*/ 2147483646 w 1941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1"/>
              <a:gd name="T22" fmla="*/ 0 h 134"/>
              <a:gd name="T23" fmla="*/ 1941 w 1941"/>
              <a:gd name="T24" fmla="*/ 134 h 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1" h="134">
                <a:moveTo>
                  <a:pt x="1827" y="93"/>
                </a:moveTo>
                <a:cubicBezTo>
                  <a:pt x="1818" y="114"/>
                  <a:pt x="1808" y="134"/>
                  <a:pt x="1808" y="134"/>
                </a:cubicBezTo>
                <a:lnTo>
                  <a:pt x="1941" y="65"/>
                </a:lnTo>
                <a:lnTo>
                  <a:pt x="1808" y="0"/>
                </a:lnTo>
                <a:lnTo>
                  <a:pt x="1827" y="38"/>
                </a:lnTo>
                <a:lnTo>
                  <a:pt x="0" y="58"/>
                </a:lnTo>
                <a:lnTo>
                  <a:pt x="1827" y="93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Freeform 37">
            <a:extLst>
              <a:ext uri="{FF2B5EF4-FFF2-40B4-BE49-F238E27FC236}">
                <a16:creationId xmlns:a16="http://schemas.microsoft.com/office/drawing/2014/main" id="{9F113C65-A047-363F-ACCF-1A75EF706063}"/>
              </a:ext>
            </a:extLst>
          </p:cNvPr>
          <p:cNvSpPr>
            <a:spLocks/>
          </p:cNvSpPr>
          <p:nvPr/>
        </p:nvSpPr>
        <p:spPr bwMode="auto">
          <a:xfrm>
            <a:off x="3272756" y="1575022"/>
            <a:ext cx="1930400" cy="517525"/>
          </a:xfrm>
          <a:custGeom>
            <a:avLst/>
            <a:gdLst>
              <a:gd name="T0" fmla="*/ 2147483646 w 1941"/>
              <a:gd name="T1" fmla="*/ 2147483646 h 134"/>
              <a:gd name="T2" fmla="*/ 2147483646 w 1941"/>
              <a:gd name="T3" fmla="*/ 2147483646 h 134"/>
              <a:gd name="T4" fmla="*/ 2147483646 w 1941"/>
              <a:gd name="T5" fmla="*/ 2147483646 h 134"/>
              <a:gd name="T6" fmla="*/ 2147483646 w 1941"/>
              <a:gd name="T7" fmla="*/ 0 h 134"/>
              <a:gd name="T8" fmla="*/ 2147483646 w 1941"/>
              <a:gd name="T9" fmla="*/ 2147483646 h 134"/>
              <a:gd name="T10" fmla="*/ 0 w 1941"/>
              <a:gd name="T11" fmla="*/ 2147483646 h 134"/>
              <a:gd name="T12" fmla="*/ 2147483646 w 1941"/>
              <a:gd name="T13" fmla="*/ 2147483646 h 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1"/>
              <a:gd name="T22" fmla="*/ 0 h 134"/>
              <a:gd name="T23" fmla="*/ 1941 w 1941"/>
              <a:gd name="T24" fmla="*/ 134 h 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1" h="134">
                <a:moveTo>
                  <a:pt x="1827" y="93"/>
                </a:moveTo>
                <a:cubicBezTo>
                  <a:pt x="1818" y="114"/>
                  <a:pt x="1808" y="134"/>
                  <a:pt x="1808" y="134"/>
                </a:cubicBezTo>
                <a:lnTo>
                  <a:pt x="1941" y="65"/>
                </a:lnTo>
                <a:lnTo>
                  <a:pt x="1808" y="0"/>
                </a:lnTo>
                <a:lnTo>
                  <a:pt x="1827" y="38"/>
                </a:lnTo>
                <a:lnTo>
                  <a:pt x="0" y="58"/>
                </a:lnTo>
                <a:lnTo>
                  <a:pt x="1827" y="93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Freeform 38">
            <a:extLst>
              <a:ext uri="{FF2B5EF4-FFF2-40B4-BE49-F238E27FC236}">
                <a16:creationId xmlns:a16="http://schemas.microsoft.com/office/drawing/2014/main" id="{DA8D9583-3950-13B0-1AEF-B48170FA2BC0}"/>
              </a:ext>
            </a:extLst>
          </p:cNvPr>
          <p:cNvSpPr>
            <a:spLocks/>
          </p:cNvSpPr>
          <p:nvPr/>
        </p:nvSpPr>
        <p:spPr bwMode="auto">
          <a:xfrm>
            <a:off x="3574381" y="2454497"/>
            <a:ext cx="1052512" cy="517525"/>
          </a:xfrm>
          <a:custGeom>
            <a:avLst/>
            <a:gdLst>
              <a:gd name="T0" fmla="*/ 2147483646 w 991"/>
              <a:gd name="T1" fmla="*/ 2147483646 h 326"/>
              <a:gd name="T2" fmla="*/ 2147483646 w 991"/>
              <a:gd name="T3" fmla="*/ 2147483646 h 326"/>
              <a:gd name="T4" fmla="*/ 2147483646 w 991"/>
              <a:gd name="T5" fmla="*/ 2147483646 h 326"/>
              <a:gd name="T6" fmla="*/ 2147483646 w 991"/>
              <a:gd name="T7" fmla="*/ 0 h 326"/>
              <a:gd name="T8" fmla="*/ 2147483646 w 991"/>
              <a:gd name="T9" fmla="*/ 2147483646 h 326"/>
              <a:gd name="T10" fmla="*/ 0 w 991"/>
              <a:gd name="T11" fmla="*/ 2147483646 h 326"/>
              <a:gd name="T12" fmla="*/ 2147483646 w 991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1"/>
              <a:gd name="T22" fmla="*/ 0 h 326"/>
              <a:gd name="T23" fmla="*/ 991 w 991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1" h="326">
                <a:moveTo>
                  <a:pt x="882" y="226"/>
                </a:moveTo>
                <a:cubicBezTo>
                  <a:pt x="874" y="277"/>
                  <a:pt x="864" y="326"/>
                  <a:pt x="864" y="326"/>
                </a:cubicBezTo>
                <a:lnTo>
                  <a:pt x="991" y="158"/>
                </a:lnTo>
                <a:lnTo>
                  <a:pt x="864" y="0"/>
                </a:lnTo>
                <a:lnTo>
                  <a:pt x="882" y="92"/>
                </a:lnTo>
                <a:lnTo>
                  <a:pt x="0" y="157"/>
                </a:lnTo>
                <a:lnTo>
                  <a:pt x="882" y="226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39">
            <a:extLst>
              <a:ext uri="{FF2B5EF4-FFF2-40B4-BE49-F238E27FC236}">
                <a16:creationId xmlns:a16="http://schemas.microsoft.com/office/drawing/2014/main" id="{E3C1DE82-EAA5-FD7C-B390-2B32E535243F}"/>
              </a:ext>
            </a:extLst>
          </p:cNvPr>
          <p:cNvSpPr>
            <a:spLocks/>
          </p:cNvSpPr>
          <p:nvPr/>
        </p:nvSpPr>
        <p:spPr bwMode="auto">
          <a:xfrm>
            <a:off x="3574381" y="2438622"/>
            <a:ext cx="1047750" cy="517525"/>
          </a:xfrm>
          <a:custGeom>
            <a:avLst/>
            <a:gdLst>
              <a:gd name="T0" fmla="*/ 2147483646 w 991"/>
              <a:gd name="T1" fmla="*/ 2147483646 h 326"/>
              <a:gd name="T2" fmla="*/ 2147483646 w 991"/>
              <a:gd name="T3" fmla="*/ 2147483646 h 326"/>
              <a:gd name="T4" fmla="*/ 2147483646 w 991"/>
              <a:gd name="T5" fmla="*/ 2147483646 h 326"/>
              <a:gd name="T6" fmla="*/ 2147483646 w 991"/>
              <a:gd name="T7" fmla="*/ 0 h 326"/>
              <a:gd name="T8" fmla="*/ 2147483646 w 991"/>
              <a:gd name="T9" fmla="*/ 2147483646 h 326"/>
              <a:gd name="T10" fmla="*/ 0 w 991"/>
              <a:gd name="T11" fmla="*/ 2147483646 h 326"/>
              <a:gd name="T12" fmla="*/ 2147483646 w 991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1"/>
              <a:gd name="T22" fmla="*/ 0 h 326"/>
              <a:gd name="T23" fmla="*/ 991 w 991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1" h="326">
                <a:moveTo>
                  <a:pt x="882" y="226"/>
                </a:moveTo>
                <a:cubicBezTo>
                  <a:pt x="874" y="277"/>
                  <a:pt x="864" y="326"/>
                  <a:pt x="864" y="326"/>
                </a:cubicBezTo>
                <a:lnTo>
                  <a:pt x="991" y="158"/>
                </a:lnTo>
                <a:lnTo>
                  <a:pt x="864" y="0"/>
                </a:lnTo>
                <a:lnTo>
                  <a:pt x="882" y="92"/>
                </a:lnTo>
                <a:lnTo>
                  <a:pt x="0" y="157"/>
                </a:lnTo>
                <a:lnTo>
                  <a:pt x="882" y="226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8D43BF60-A887-31D8-EA96-092213697DAC}"/>
              </a:ext>
            </a:extLst>
          </p:cNvPr>
          <p:cNvSpPr>
            <a:spLocks/>
          </p:cNvSpPr>
          <p:nvPr/>
        </p:nvSpPr>
        <p:spPr bwMode="auto">
          <a:xfrm>
            <a:off x="2372643" y="3246660"/>
            <a:ext cx="1822450" cy="517525"/>
          </a:xfrm>
          <a:custGeom>
            <a:avLst/>
            <a:gdLst>
              <a:gd name="T0" fmla="*/ 2147483646 w 1148"/>
              <a:gd name="T1" fmla="*/ 2147483646 h 326"/>
              <a:gd name="T2" fmla="*/ 2147483646 w 1148"/>
              <a:gd name="T3" fmla="*/ 2147483646 h 326"/>
              <a:gd name="T4" fmla="*/ 2147483646 w 1148"/>
              <a:gd name="T5" fmla="*/ 2147483646 h 326"/>
              <a:gd name="T6" fmla="*/ 2147483646 w 1148"/>
              <a:gd name="T7" fmla="*/ 0 h 326"/>
              <a:gd name="T8" fmla="*/ 2147483646 w 1148"/>
              <a:gd name="T9" fmla="*/ 2147483646 h 326"/>
              <a:gd name="T10" fmla="*/ 0 w 1148"/>
              <a:gd name="T11" fmla="*/ 2147483646 h 326"/>
              <a:gd name="T12" fmla="*/ 2147483646 w 1148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8"/>
              <a:gd name="T22" fmla="*/ 0 h 326"/>
              <a:gd name="T23" fmla="*/ 1148 w 1148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8" h="326">
                <a:moveTo>
                  <a:pt x="1039" y="226"/>
                </a:moveTo>
                <a:cubicBezTo>
                  <a:pt x="1031" y="277"/>
                  <a:pt x="1021" y="326"/>
                  <a:pt x="1021" y="326"/>
                </a:cubicBezTo>
                <a:lnTo>
                  <a:pt x="1148" y="158"/>
                </a:lnTo>
                <a:lnTo>
                  <a:pt x="1021" y="0"/>
                </a:lnTo>
                <a:lnTo>
                  <a:pt x="1039" y="92"/>
                </a:lnTo>
                <a:lnTo>
                  <a:pt x="0" y="155"/>
                </a:lnTo>
                <a:lnTo>
                  <a:pt x="1039" y="226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id="{5DC77A5E-28E8-1710-EC4F-5204EA00E6EE}"/>
              </a:ext>
            </a:extLst>
          </p:cNvPr>
          <p:cNvSpPr>
            <a:spLocks/>
          </p:cNvSpPr>
          <p:nvPr/>
        </p:nvSpPr>
        <p:spPr bwMode="auto">
          <a:xfrm>
            <a:off x="2366293" y="3230785"/>
            <a:ext cx="1822450" cy="517525"/>
          </a:xfrm>
          <a:custGeom>
            <a:avLst/>
            <a:gdLst>
              <a:gd name="T0" fmla="*/ 2147483646 w 1148"/>
              <a:gd name="T1" fmla="*/ 2147483646 h 326"/>
              <a:gd name="T2" fmla="*/ 2147483646 w 1148"/>
              <a:gd name="T3" fmla="*/ 2147483646 h 326"/>
              <a:gd name="T4" fmla="*/ 2147483646 w 1148"/>
              <a:gd name="T5" fmla="*/ 2147483646 h 326"/>
              <a:gd name="T6" fmla="*/ 2147483646 w 1148"/>
              <a:gd name="T7" fmla="*/ 0 h 326"/>
              <a:gd name="T8" fmla="*/ 2147483646 w 1148"/>
              <a:gd name="T9" fmla="*/ 2147483646 h 326"/>
              <a:gd name="T10" fmla="*/ 0 w 1148"/>
              <a:gd name="T11" fmla="*/ 2147483646 h 326"/>
              <a:gd name="T12" fmla="*/ 2147483646 w 1148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8"/>
              <a:gd name="T22" fmla="*/ 0 h 326"/>
              <a:gd name="T23" fmla="*/ 1148 w 1148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8" h="326">
                <a:moveTo>
                  <a:pt x="1039" y="226"/>
                </a:moveTo>
                <a:cubicBezTo>
                  <a:pt x="1031" y="277"/>
                  <a:pt x="1021" y="326"/>
                  <a:pt x="1021" y="326"/>
                </a:cubicBezTo>
                <a:lnTo>
                  <a:pt x="1148" y="158"/>
                </a:lnTo>
                <a:lnTo>
                  <a:pt x="1021" y="0"/>
                </a:lnTo>
                <a:lnTo>
                  <a:pt x="1039" y="92"/>
                </a:lnTo>
                <a:lnTo>
                  <a:pt x="0" y="155"/>
                </a:lnTo>
                <a:lnTo>
                  <a:pt x="1039" y="226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Freeform 42">
            <a:extLst>
              <a:ext uri="{FF2B5EF4-FFF2-40B4-BE49-F238E27FC236}">
                <a16:creationId xmlns:a16="http://schemas.microsoft.com/office/drawing/2014/main" id="{A45AFE44-21AF-20B4-6663-59030161FB6F}"/>
              </a:ext>
            </a:extLst>
          </p:cNvPr>
          <p:cNvSpPr>
            <a:spLocks/>
          </p:cNvSpPr>
          <p:nvPr/>
        </p:nvSpPr>
        <p:spPr bwMode="auto">
          <a:xfrm>
            <a:off x="2372643" y="3965797"/>
            <a:ext cx="1355725" cy="517525"/>
          </a:xfrm>
          <a:custGeom>
            <a:avLst/>
            <a:gdLst>
              <a:gd name="T0" fmla="*/ 2147483646 w 854"/>
              <a:gd name="T1" fmla="*/ 2147483646 h 326"/>
              <a:gd name="T2" fmla="*/ 2147483646 w 854"/>
              <a:gd name="T3" fmla="*/ 2147483646 h 326"/>
              <a:gd name="T4" fmla="*/ 2147483646 w 854"/>
              <a:gd name="T5" fmla="*/ 2147483646 h 326"/>
              <a:gd name="T6" fmla="*/ 2147483646 w 854"/>
              <a:gd name="T7" fmla="*/ 0 h 326"/>
              <a:gd name="T8" fmla="*/ 2147483646 w 854"/>
              <a:gd name="T9" fmla="*/ 2147483646 h 326"/>
              <a:gd name="T10" fmla="*/ 0 w 854"/>
              <a:gd name="T11" fmla="*/ 2147483646 h 326"/>
              <a:gd name="T12" fmla="*/ 2147483646 w 854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4"/>
              <a:gd name="T22" fmla="*/ 0 h 326"/>
              <a:gd name="T23" fmla="*/ 854 w 854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4" h="326">
                <a:moveTo>
                  <a:pt x="745" y="226"/>
                </a:moveTo>
                <a:cubicBezTo>
                  <a:pt x="737" y="277"/>
                  <a:pt x="727" y="326"/>
                  <a:pt x="727" y="326"/>
                </a:cubicBezTo>
                <a:lnTo>
                  <a:pt x="854" y="158"/>
                </a:lnTo>
                <a:lnTo>
                  <a:pt x="727" y="0"/>
                </a:lnTo>
                <a:lnTo>
                  <a:pt x="745" y="92"/>
                </a:lnTo>
                <a:lnTo>
                  <a:pt x="0" y="160"/>
                </a:lnTo>
                <a:lnTo>
                  <a:pt x="745" y="226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Freeform 43">
            <a:extLst>
              <a:ext uri="{FF2B5EF4-FFF2-40B4-BE49-F238E27FC236}">
                <a16:creationId xmlns:a16="http://schemas.microsoft.com/office/drawing/2014/main" id="{31D781FC-92AB-C45C-41F4-3381BA8338BE}"/>
              </a:ext>
            </a:extLst>
          </p:cNvPr>
          <p:cNvSpPr>
            <a:spLocks/>
          </p:cNvSpPr>
          <p:nvPr/>
        </p:nvSpPr>
        <p:spPr bwMode="auto">
          <a:xfrm>
            <a:off x="2356768" y="3956272"/>
            <a:ext cx="1355725" cy="517525"/>
          </a:xfrm>
          <a:custGeom>
            <a:avLst/>
            <a:gdLst>
              <a:gd name="T0" fmla="*/ 2147483646 w 854"/>
              <a:gd name="T1" fmla="*/ 2147483646 h 326"/>
              <a:gd name="T2" fmla="*/ 2147483646 w 854"/>
              <a:gd name="T3" fmla="*/ 2147483646 h 326"/>
              <a:gd name="T4" fmla="*/ 2147483646 w 854"/>
              <a:gd name="T5" fmla="*/ 2147483646 h 326"/>
              <a:gd name="T6" fmla="*/ 2147483646 w 854"/>
              <a:gd name="T7" fmla="*/ 0 h 326"/>
              <a:gd name="T8" fmla="*/ 2147483646 w 854"/>
              <a:gd name="T9" fmla="*/ 2147483646 h 326"/>
              <a:gd name="T10" fmla="*/ 0 w 854"/>
              <a:gd name="T11" fmla="*/ 2147483646 h 326"/>
              <a:gd name="T12" fmla="*/ 2147483646 w 854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4"/>
              <a:gd name="T22" fmla="*/ 0 h 326"/>
              <a:gd name="T23" fmla="*/ 854 w 854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4" h="326">
                <a:moveTo>
                  <a:pt x="745" y="226"/>
                </a:moveTo>
                <a:cubicBezTo>
                  <a:pt x="737" y="277"/>
                  <a:pt x="727" y="326"/>
                  <a:pt x="727" y="326"/>
                </a:cubicBezTo>
                <a:lnTo>
                  <a:pt x="854" y="158"/>
                </a:lnTo>
                <a:lnTo>
                  <a:pt x="727" y="0"/>
                </a:lnTo>
                <a:lnTo>
                  <a:pt x="745" y="92"/>
                </a:lnTo>
                <a:lnTo>
                  <a:pt x="0" y="160"/>
                </a:lnTo>
                <a:lnTo>
                  <a:pt x="745" y="226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841BD483-BF22-3401-44B3-F9830AF3C702}"/>
              </a:ext>
            </a:extLst>
          </p:cNvPr>
          <p:cNvSpPr>
            <a:spLocks/>
          </p:cNvSpPr>
          <p:nvPr/>
        </p:nvSpPr>
        <p:spPr bwMode="auto">
          <a:xfrm>
            <a:off x="2694906" y="4613497"/>
            <a:ext cx="638175" cy="517525"/>
          </a:xfrm>
          <a:custGeom>
            <a:avLst/>
            <a:gdLst>
              <a:gd name="T0" fmla="*/ 2147483646 w 402"/>
              <a:gd name="T1" fmla="*/ 2147483646 h 326"/>
              <a:gd name="T2" fmla="*/ 2147483646 w 402"/>
              <a:gd name="T3" fmla="*/ 2147483646 h 326"/>
              <a:gd name="T4" fmla="*/ 2147483646 w 402"/>
              <a:gd name="T5" fmla="*/ 2147483646 h 326"/>
              <a:gd name="T6" fmla="*/ 2147483646 w 402"/>
              <a:gd name="T7" fmla="*/ 0 h 326"/>
              <a:gd name="T8" fmla="*/ 2147483646 w 402"/>
              <a:gd name="T9" fmla="*/ 2147483646 h 326"/>
              <a:gd name="T10" fmla="*/ 0 w 402"/>
              <a:gd name="T11" fmla="*/ 2147483646 h 326"/>
              <a:gd name="T12" fmla="*/ 2147483646 w 402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326"/>
              <a:gd name="T23" fmla="*/ 402 w 402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326">
                <a:moveTo>
                  <a:pt x="293" y="226"/>
                </a:moveTo>
                <a:cubicBezTo>
                  <a:pt x="285" y="277"/>
                  <a:pt x="275" y="326"/>
                  <a:pt x="275" y="326"/>
                </a:cubicBezTo>
                <a:lnTo>
                  <a:pt x="402" y="158"/>
                </a:lnTo>
                <a:lnTo>
                  <a:pt x="275" y="0"/>
                </a:lnTo>
                <a:lnTo>
                  <a:pt x="293" y="92"/>
                </a:lnTo>
                <a:lnTo>
                  <a:pt x="0" y="164"/>
                </a:lnTo>
                <a:lnTo>
                  <a:pt x="293" y="226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719EA849-0DE4-7A86-E5C2-04284F3524C1}"/>
              </a:ext>
            </a:extLst>
          </p:cNvPr>
          <p:cNvSpPr>
            <a:spLocks/>
          </p:cNvSpPr>
          <p:nvPr/>
        </p:nvSpPr>
        <p:spPr bwMode="auto">
          <a:xfrm>
            <a:off x="2372643" y="4589685"/>
            <a:ext cx="947738" cy="517525"/>
          </a:xfrm>
          <a:custGeom>
            <a:avLst/>
            <a:gdLst>
              <a:gd name="T0" fmla="*/ 2147483646 w 402"/>
              <a:gd name="T1" fmla="*/ 2147483646 h 326"/>
              <a:gd name="T2" fmla="*/ 2147483646 w 402"/>
              <a:gd name="T3" fmla="*/ 2147483646 h 326"/>
              <a:gd name="T4" fmla="*/ 2147483646 w 402"/>
              <a:gd name="T5" fmla="*/ 2147483646 h 326"/>
              <a:gd name="T6" fmla="*/ 2147483646 w 402"/>
              <a:gd name="T7" fmla="*/ 0 h 326"/>
              <a:gd name="T8" fmla="*/ 2147483646 w 402"/>
              <a:gd name="T9" fmla="*/ 2147483646 h 326"/>
              <a:gd name="T10" fmla="*/ 0 w 402"/>
              <a:gd name="T11" fmla="*/ 2147483646 h 326"/>
              <a:gd name="T12" fmla="*/ 2147483646 w 402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326"/>
              <a:gd name="T23" fmla="*/ 402 w 402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326">
                <a:moveTo>
                  <a:pt x="293" y="226"/>
                </a:moveTo>
                <a:cubicBezTo>
                  <a:pt x="285" y="277"/>
                  <a:pt x="275" y="326"/>
                  <a:pt x="275" y="326"/>
                </a:cubicBezTo>
                <a:lnTo>
                  <a:pt x="402" y="158"/>
                </a:lnTo>
                <a:lnTo>
                  <a:pt x="275" y="0"/>
                </a:lnTo>
                <a:lnTo>
                  <a:pt x="293" y="92"/>
                </a:lnTo>
                <a:lnTo>
                  <a:pt x="0" y="164"/>
                </a:lnTo>
                <a:lnTo>
                  <a:pt x="293" y="226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FB2272C3-4A6D-50F2-1B3D-FFDCC2C9E1AD}"/>
              </a:ext>
            </a:extLst>
          </p:cNvPr>
          <p:cNvSpPr>
            <a:spLocks/>
          </p:cNvSpPr>
          <p:nvPr/>
        </p:nvSpPr>
        <p:spPr bwMode="auto">
          <a:xfrm>
            <a:off x="2278981" y="5286597"/>
            <a:ext cx="638175" cy="517525"/>
          </a:xfrm>
          <a:custGeom>
            <a:avLst/>
            <a:gdLst>
              <a:gd name="T0" fmla="*/ 2147483646 w 402"/>
              <a:gd name="T1" fmla="*/ 2147483646 h 326"/>
              <a:gd name="T2" fmla="*/ 2147483646 w 402"/>
              <a:gd name="T3" fmla="*/ 2147483646 h 326"/>
              <a:gd name="T4" fmla="*/ 2147483646 w 402"/>
              <a:gd name="T5" fmla="*/ 2147483646 h 326"/>
              <a:gd name="T6" fmla="*/ 2147483646 w 402"/>
              <a:gd name="T7" fmla="*/ 0 h 326"/>
              <a:gd name="T8" fmla="*/ 2147483646 w 402"/>
              <a:gd name="T9" fmla="*/ 2147483646 h 326"/>
              <a:gd name="T10" fmla="*/ 0 w 402"/>
              <a:gd name="T11" fmla="*/ 2147483646 h 326"/>
              <a:gd name="T12" fmla="*/ 2147483646 w 402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326"/>
              <a:gd name="T23" fmla="*/ 402 w 402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326">
                <a:moveTo>
                  <a:pt x="293" y="226"/>
                </a:moveTo>
                <a:cubicBezTo>
                  <a:pt x="285" y="277"/>
                  <a:pt x="275" y="326"/>
                  <a:pt x="275" y="326"/>
                </a:cubicBezTo>
                <a:lnTo>
                  <a:pt x="402" y="158"/>
                </a:lnTo>
                <a:lnTo>
                  <a:pt x="275" y="0"/>
                </a:lnTo>
                <a:lnTo>
                  <a:pt x="293" y="92"/>
                </a:lnTo>
                <a:lnTo>
                  <a:pt x="0" y="164"/>
                </a:lnTo>
                <a:lnTo>
                  <a:pt x="293" y="226"/>
                </a:lnTo>
                <a:close/>
              </a:path>
            </a:pathLst>
          </a:custGeom>
          <a:solidFill>
            <a:srgbClr val="E9EFE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1FEFE886-B6DD-51C9-E66B-ED970D3B8B4C}"/>
              </a:ext>
            </a:extLst>
          </p:cNvPr>
          <p:cNvSpPr>
            <a:spLocks/>
          </p:cNvSpPr>
          <p:nvPr/>
        </p:nvSpPr>
        <p:spPr bwMode="auto">
          <a:xfrm>
            <a:off x="2202781" y="5334222"/>
            <a:ext cx="638175" cy="517525"/>
          </a:xfrm>
          <a:custGeom>
            <a:avLst/>
            <a:gdLst>
              <a:gd name="T0" fmla="*/ 2147483646 w 402"/>
              <a:gd name="T1" fmla="*/ 2147483646 h 326"/>
              <a:gd name="T2" fmla="*/ 2147483646 w 402"/>
              <a:gd name="T3" fmla="*/ 2147483646 h 326"/>
              <a:gd name="T4" fmla="*/ 2147483646 w 402"/>
              <a:gd name="T5" fmla="*/ 2147483646 h 326"/>
              <a:gd name="T6" fmla="*/ 2147483646 w 402"/>
              <a:gd name="T7" fmla="*/ 0 h 326"/>
              <a:gd name="T8" fmla="*/ 2147483646 w 402"/>
              <a:gd name="T9" fmla="*/ 2147483646 h 326"/>
              <a:gd name="T10" fmla="*/ 0 w 402"/>
              <a:gd name="T11" fmla="*/ 2147483646 h 326"/>
              <a:gd name="T12" fmla="*/ 2147483646 w 402"/>
              <a:gd name="T13" fmla="*/ 2147483646 h 3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2"/>
              <a:gd name="T22" fmla="*/ 0 h 326"/>
              <a:gd name="T23" fmla="*/ 402 w 402"/>
              <a:gd name="T24" fmla="*/ 326 h 3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2" h="326">
                <a:moveTo>
                  <a:pt x="293" y="226"/>
                </a:moveTo>
                <a:cubicBezTo>
                  <a:pt x="285" y="277"/>
                  <a:pt x="275" y="326"/>
                  <a:pt x="275" y="326"/>
                </a:cubicBezTo>
                <a:lnTo>
                  <a:pt x="402" y="158"/>
                </a:lnTo>
                <a:lnTo>
                  <a:pt x="275" y="0"/>
                </a:lnTo>
                <a:lnTo>
                  <a:pt x="293" y="92"/>
                </a:lnTo>
                <a:lnTo>
                  <a:pt x="0" y="164"/>
                </a:lnTo>
                <a:lnTo>
                  <a:pt x="293" y="226"/>
                </a:lnTo>
                <a:close/>
              </a:path>
            </a:pathLst>
          </a:custGeom>
          <a:solidFill>
            <a:srgbClr val="587E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79552150-6D8B-A8B8-0FD8-F9ADE56A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1" y="3145060"/>
            <a:ext cx="26130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Уважение, репутация, признательность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8464161F-34D3-56E2-102F-001A7592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831" y="3203797"/>
            <a:ext cx="26114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chemeClr val="tx1"/>
                </a:solidFill>
              </a:rPr>
              <a:t>Потребности в уважении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94003261-57E4-07CE-56F7-9E6B917F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635" y="3603217"/>
            <a:ext cx="1649663" cy="5667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>
                <a:solidFill>
                  <a:srgbClr val="FF0000"/>
                </a:solidFill>
              </a:rPr>
              <a:t>Психологические потребности</a:t>
            </a: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D067855-962D-36CB-2B9B-76477494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574" y="4993867"/>
            <a:ext cx="1649662" cy="5651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>
                <a:solidFill>
                  <a:srgbClr val="FF0000"/>
                </a:solidFill>
              </a:rPr>
              <a:t>Основные потребности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99A552D8-F912-BF90-E5B7-0D84E8AC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849" y="2157005"/>
            <a:ext cx="1742286" cy="592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 dirty="0">
                <a:solidFill>
                  <a:srgbClr val="FF0000"/>
                </a:solidFill>
              </a:rPr>
              <a:t>Потребности личностного роста </a:t>
            </a: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9AA05175-ABFE-6194-B7C3-41FCA2BBE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36" y="6145236"/>
            <a:ext cx="84071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/>
              <a:t>Оплата труда - не является мотивацией.</a:t>
            </a:r>
            <a:r>
              <a:rPr lang="ru-RU" altLang="ru-RU" dirty="0"/>
              <a:t> Она является материальным стимулированием, средством оценки силы мотивации и компенсацией на восстановление.</a:t>
            </a:r>
          </a:p>
        </p:txBody>
      </p:sp>
      <p:sp>
        <p:nvSpPr>
          <p:cNvPr id="43" name="Номер слайда 3">
            <a:extLst>
              <a:ext uri="{FF2B5EF4-FFF2-40B4-BE49-F238E27FC236}">
                <a16:creationId xmlns:a16="http://schemas.microsoft.com/office/drawing/2014/main" id="{3D918DA2-7997-DC46-DF3E-713C429157A2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40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70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50" y="225425"/>
            <a:ext cx="11412586" cy="640308"/>
          </a:xfrm>
        </p:spPr>
        <p:txBody>
          <a:bodyPr/>
          <a:lstStyle/>
          <a:p>
            <a:r>
              <a:rPr lang="ru-RU" altLang="ru-RU" sz="3200" dirty="0"/>
              <a:t>Неназначение элементов Модели </a:t>
            </a:r>
            <a:r>
              <a:rPr lang="ru-RU" altLang="ru-RU" dirty="0"/>
              <a:t>о</a:t>
            </a:r>
            <a:r>
              <a:rPr lang="ru-RU" altLang="ru-RU" sz="3200" dirty="0"/>
              <a:t>платы труда и мотивации персонала</a:t>
            </a:r>
            <a:endParaRPr lang="ru-RU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41D1A39-F2B4-2C90-A74B-F6F9238D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77" y="2749450"/>
            <a:ext cx="12600612" cy="3622675"/>
          </a:xfrm>
          <a:prstGeom prst="rect">
            <a:avLst/>
          </a:prstGeom>
          <a:solidFill>
            <a:srgbClr val="CDCDCD">
              <a:alpha val="61176"/>
            </a:srgbClr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58BEA486-A533-F65D-9B73-E12580CE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7" y="2814537"/>
            <a:ext cx="3788325" cy="615950"/>
          </a:xfrm>
          <a:prstGeom prst="rect">
            <a:avLst/>
          </a:prstGeom>
          <a:solidFill>
            <a:srgbClr val="0095CE"/>
          </a:solidFill>
          <a:ln w="9525" algn="ctr">
            <a:solidFill>
              <a:srgbClr val="0095CE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Постоянная часть оплаты труда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07906A8-0EA8-4150-1852-7F1710BC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7" y="3695600"/>
            <a:ext cx="3788325" cy="596900"/>
          </a:xfrm>
          <a:prstGeom prst="rect">
            <a:avLst/>
          </a:prstGeom>
          <a:solidFill>
            <a:srgbClr val="0095CE"/>
          </a:solidFill>
          <a:ln w="9525" algn="ctr">
            <a:solidFill>
              <a:srgbClr val="0095CE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Переменная часть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40FBE66-E05D-9DED-B051-94718176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7" y="4533800"/>
            <a:ext cx="3788325" cy="847725"/>
          </a:xfrm>
          <a:prstGeom prst="rect">
            <a:avLst/>
          </a:prstGeom>
          <a:solidFill>
            <a:srgbClr val="0095CE"/>
          </a:solidFill>
          <a:ln w="9525" algn="ctr">
            <a:solidFill>
              <a:srgbClr val="0095CE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Программы социальной поддержки и корпоративных гарантий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A6606225-AFE5-ECB4-FDF4-FEAF13B02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7" y="5610125"/>
            <a:ext cx="3788325" cy="652462"/>
          </a:xfrm>
          <a:prstGeom prst="rect">
            <a:avLst/>
          </a:prstGeom>
          <a:solidFill>
            <a:srgbClr val="0095CE"/>
          </a:solidFill>
          <a:ln w="9525" algn="ctr">
            <a:solidFill>
              <a:srgbClr val="0095CE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Нематериальное вознаграждение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69DAB17A-C725-07CD-FADA-39B3582A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402" y="5618062"/>
            <a:ext cx="7847713" cy="677863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 marL="119063" indent="-119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Освоение и применение корпоративных норм и ценностей Компании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C979D95-781A-5DA2-A048-612D245A5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763" y="2795487"/>
            <a:ext cx="7847715" cy="655638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Привлечение и закрепление специалистов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11A25F7A-108C-8A11-DDAB-0A2A6BEB3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763" y="4583012"/>
            <a:ext cx="7847715" cy="766763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Стимулирование стабильной результативности деятельности и целевого поведения в долгосрочном периоде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1FE85A85-226C-C95A-06ED-0C01FC12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763" y="3670200"/>
            <a:ext cx="7847715" cy="644525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Стимулирование достижения конкретных результатов деятельности</a:t>
            </a: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2123ACB9-6A5B-8D23-C50B-80315E05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64" y="2847875"/>
            <a:ext cx="431800" cy="593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0 h 21600"/>
              <a:gd name="T14" fmla="*/ 17367 w 21600"/>
              <a:gd name="T15" fmla="*/ 16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03" y="0"/>
                </a:moveTo>
                <a:lnTo>
                  <a:pt x="13103" y="5420"/>
                </a:lnTo>
                <a:lnTo>
                  <a:pt x="3375" y="5420"/>
                </a:lnTo>
                <a:lnTo>
                  <a:pt x="3375" y="16180"/>
                </a:lnTo>
                <a:lnTo>
                  <a:pt x="13103" y="16180"/>
                </a:lnTo>
                <a:lnTo>
                  <a:pt x="13103" y="21600"/>
                </a:lnTo>
                <a:lnTo>
                  <a:pt x="21600" y="10800"/>
                </a:lnTo>
                <a:lnTo>
                  <a:pt x="13103" y="0"/>
                </a:lnTo>
                <a:close/>
              </a:path>
              <a:path w="21600" h="21600">
                <a:moveTo>
                  <a:pt x="1350" y="5420"/>
                </a:moveTo>
                <a:lnTo>
                  <a:pt x="1350" y="16180"/>
                </a:lnTo>
                <a:lnTo>
                  <a:pt x="2700" y="16180"/>
                </a:lnTo>
                <a:lnTo>
                  <a:pt x="2700" y="5420"/>
                </a:lnTo>
                <a:lnTo>
                  <a:pt x="1350" y="5420"/>
                </a:lnTo>
                <a:close/>
              </a:path>
              <a:path w="21600" h="21600">
                <a:moveTo>
                  <a:pt x="0" y="5420"/>
                </a:moveTo>
                <a:lnTo>
                  <a:pt x="0" y="16180"/>
                </a:lnTo>
                <a:lnTo>
                  <a:pt x="675" y="16180"/>
                </a:lnTo>
                <a:lnTo>
                  <a:pt x="675" y="5420"/>
                </a:lnTo>
                <a:lnTo>
                  <a:pt x="0" y="5420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51AE79E7-AF62-571E-05D0-053B96DE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739" y="3713062"/>
            <a:ext cx="431800" cy="593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0 h 21600"/>
              <a:gd name="T14" fmla="*/ 17367 w 21600"/>
              <a:gd name="T15" fmla="*/ 16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03" y="0"/>
                </a:moveTo>
                <a:lnTo>
                  <a:pt x="13103" y="5420"/>
                </a:lnTo>
                <a:lnTo>
                  <a:pt x="3375" y="5420"/>
                </a:lnTo>
                <a:lnTo>
                  <a:pt x="3375" y="16180"/>
                </a:lnTo>
                <a:lnTo>
                  <a:pt x="13103" y="16180"/>
                </a:lnTo>
                <a:lnTo>
                  <a:pt x="13103" y="21600"/>
                </a:lnTo>
                <a:lnTo>
                  <a:pt x="21600" y="10800"/>
                </a:lnTo>
                <a:lnTo>
                  <a:pt x="13103" y="0"/>
                </a:lnTo>
                <a:close/>
              </a:path>
              <a:path w="21600" h="21600">
                <a:moveTo>
                  <a:pt x="1350" y="5420"/>
                </a:moveTo>
                <a:lnTo>
                  <a:pt x="1350" y="16180"/>
                </a:lnTo>
                <a:lnTo>
                  <a:pt x="2700" y="16180"/>
                </a:lnTo>
                <a:lnTo>
                  <a:pt x="2700" y="5420"/>
                </a:lnTo>
                <a:lnTo>
                  <a:pt x="1350" y="5420"/>
                </a:lnTo>
                <a:close/>
              </a:path>
              <a:path w="21600" h="21600">
                <a:moveTo>
                  <a:pt x="0" y="5420"/>
                </a:moveTo>
                <a:lnTo>
                  <a:pt x="0" y="16180"/>
                </a:lnTo>
                <a:lnTo>
                  <a:pt x="675" y="16180"/>
                </a:lnTo>
                <a:lnTo>
                  <a:pt x="675" y="5420"/>
                </a:lnTo>
                <a:lnTo>
                  <a:pt x="0" y="5420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C5AD7159-75F1-FE84-C4B2-26E61E23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427" y="5667275"/>
            <a:ext cx="431800" cy="593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0 h 21600"/>
              <a:gd name="T14" fmla="*/ 17367 w 21600"/>
              <a:gd name="T15" fmla="*/ 16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03" y="0"/>
                </a:moveTo>
                <a:lnTo>
                  <a:pt x="13103" y="5420"/>
                </a:lnTo>
                <a:lnTo>
                  <a:pt x="3375" y="5420"/>
                </a:lnTo>
                <a:lnTo>
                  <a:pt x="3375" y="16180"/>
                </a:lnTo>
                <a:lnTo>
                  <a:pt x="13103" y="16180"/>
                </a:lnTo>
                <a:lnTo>
                  <a:pt x="13103" y="21600"/>
                </a:lnTo>
                <a:lnTo>
                  <a:pt x="21600" y="10800"/>
                </a:lnTo>
                <a:lnTo>
                  <a:pt x="13103" y="0"/>
                </a:lnTo>
                <a:close/>
              </a:path>
              <a:path w="21600" h="21600">
                <a:moveTo>
                  <a:pt x="1350" y="5420"/>
                </a:moveTo>
                <a:lnTo>
                  <a:pt x="1350" y="16180"/>
                </a:lnTo>
                <a:lnTo>
                  <a:pt x="2700" y="16180"/>
                </a:lnTo>
                <a:lnTo>
                  <a:pt x="2700" y="5420"/>
                </a:lnTo>
                <a:lnTo>
                  <a:pt x="1350" y="5420"/>
                </a:lnTo>
                <a:close/>
              </a:path>
              <a:path w="21600" h="21600">
                <a:moveTo>
                  <a:pt x="0" y="5420"/>
                </a:moveTo>
                <a:lnTo>
                  <a:pt x="0" y="16180"/>
                </a:lnTo>
                <a:lnTo>
                  <a:pt x="675" y="16180"/>
                </a:lnTo>
                <a:lnTo>
                  <a:pt x="675" y="5420"/>
                </a:lnTo>
                <a:lnTo>
                  <a:pt x="0" y="5420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10667A9D-C152-F3E3-94E5-46367AA7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902" y="4730650"/>
            <a:ext cx="431800" cy="5937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20 h 21600"/>
              <a:gd name="T14" fmla="*/ 17367 w 21600"/>
              <a:gd name="T15" fmla="*/ 161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03" y="0"/>
                </a:moveTo>
                <a:lnTo>
                  <a:pt x="13103" y="5420"/>
                </a:lnTo>
                <a:lnTo>
                  <a:pt x="3375" y="5420"/>
                </a:lnTo>
                <a:lnTo>
                  <a:pt x="3375" y="16180"/>
                </a:lnTo>
                <a:lnTo>
                  <a:pt x="13103" y="16180"/>
                </a:lnTo>
                <a:lnTo>
                  <a:pt x="13103" y="21600"/>
                </a:lnTo>
                <a:lnTo>
                  <a:pt x="21600" y="10800"/>
                </a:lnTo>
                <a:lnTo>
                  <a:pt x="13103" y="0"/>
                </a:lnTo>
                <a:close/>
              </a:path>
              <a:path w="21600" h="21600">
                <a:moveTo>
                  <a:pt x="1350" y="5420"/>
                </a:moveTo>
                <a:lnTo>
                  <a:pt x="1350" y="16180"/>
                </a:lnTo>
                <a:lnTo>
                  <a:pt x="2700" y="16180"/>
                </a:lnTo>
                <a:lnTo>
                  <a:pt x="2700" y="5420"/>
                </a:lnTo>
                <a:lnTo>
                  <a:pt x="1350" y="5420"/>
                </a:lnTo>
                <a:close/>
              </a:path>
              <a:path w="21600" h="21600">
                <a:moveTo>
                  <a:pt x="0" y="5420"/>
                </a:moveTo>
                <a:lnTo>
                  <a:pt x="0" y="16180"/>
                </a:lnTo>
                <a:lnTo>
                  <a:pt x="675" y="16180"/>
                </a:lnTo>
                <a:lnTo>
                  <a:pt x="675" y="5420"/>
                </a:lnTo>
                <a:lnTo>
                  <a:pt x="0" y="5420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248F40C1-8843-D7B6-8F6F-5348A07B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07" y="1791147"/>
            <a:ext cx="12639226" cy="788441"/>
          </a:xfrm>
          <a:prstGeom prst="rect">
            <a:avLst/>
          </a:prstGeom>
          <a:solidFill>
            <a:srgbClr val="CDCDCD">
              <a:alpha val="61176"/>
            </a:srgbClr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004A9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Каждый элемент Модели оплаты труда имеет свое назначение, использование всех элементов МОТ и мотивации персонала обеспечивает комплексный подход</a:t>
            </a:r>
            <a:r>
              <a:rPr lang="ru-RU" altLang="ru-RU" sz="2200" i="1" kern="0" dirty="0">
                <a:solidFill>
                  <a:srgbClr val="004A92"/>
                </a:solidFill>
              </a:rPr>
              <a:t>.</a:t>
            </a:r>
            <a:endParaRPr kumimoji="0" lang="ru-RU" altLang="ru-RU" sz="2200" b="0" i="1" u="none" strike="noStrike" kern="0" cap="none" spc="0" normalizeH="0" baseline="0" noProof="0" dirty="0">
              <a:ln>
                <a:noFill/>
              </a:ln>
              <a:solidFill>
                <a:srgbClr val="004A9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90D32B8B-BEC6-5D9F-CAAD-B10930FD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CBB2C-7E11-8B13-6739-009F43327FAB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41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9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09477-B6A2-45E9-A60C-362B6BD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внедрения Модели оплаты труда существуют следующие предпосылки:</a:t>
            </a:r>
          </a:p>
        </p:txBody>
      </p:sp>
      <p:pic>
        <p:nvPicPr>
          <p:cNvPr id="5" name="Рисунок 4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B575F304-F634-1370-8A55-9F71369E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E1798-292F-0576-0734-653A6AF2FE90}"/>
              </a:ext>
            </a:extLst>
          </p:cNvPr>
          <p:cNvSpPr txBox="1"/>
          <p:nvPr/>
        </p:nvSpPr>
        <p:spPr>
          <a:xfrm>
            <a:off x="491195" y="1547589"/>
            <a:ext cx="1245738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Неконтролируемый рост фонда оплаты труда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произвольного повышения оплаты работникам.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Оплата труда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сбалансирована относительно рынка труда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оценивают систему оплаты труда как несправедливую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Непрозрачность оплаты труда в организации.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Существует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практика тотальных прибавок зарплаты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одновременно всем работникам без учета их профессионализма и результативности.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 мотивации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как следствие того, что оплата для новых должностей в компании необоснованно выше оплаты давно работающих сотрудников.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заинтересованы в повышении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своего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профессионального уровня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Группы должностей, объединенные </a:t>
            </a: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одну категорию оплаты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иногда </a:t>
            </a: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значительно отличаются по сложности выполняемых работ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Руководители считают, что к их подразделениям относятся несправедливо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т.к. принцип увеличения окладов для них непрозрачен.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Оплата труда во многом основана на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мнении и </a:t>
            </a: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произволе руководителей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Нормативные локальные акты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оплате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 формальными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017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Размытость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тарифной сетки.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18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0971A1-A887-2771-8D34-8AA30336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7" y="956019"/>
            <a:ext cx="8350996" cy="49358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4031A-3AB0-F30B-9C71-17EA8396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Магазин моделей и решений </a:t>
            </a:r>
            <a:r>
              <a:rPr lang="en-US" dirty="0"/>
              <a:t>Business Studio </a:t>
            </a:r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DDD5-A771-FADD-0DB6-A5954CC30121}"/>
              </a:ext>
            </a:extLst>
          </p:cNvPr>
          <p:cNvSpPr txBox="1"/>
          <p:nvPr/>
        </p:nvSpPr>
        <p:spPr>
          <a:xfrm>
            <a:off x="712997" y="5891876"/>
            <a:ext cx="11728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5CE"/>
              </a:buClr>
              <a:defRPr/>
            </a:pPr>
            <a: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2400" b="1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«Модель оплаты труда в Business Studio» </a:t>
            </a:r>
            <a: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разработали: </a:t>
            </a:r>
            <a:b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Игорь и  Алексей </a:t>
            </a:r>
            <a:r>
              <a:rPr lang="ru-RU" sz="2400" i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Лозовицкие</a:t>
            </a:r>
            <a:r>
              <a:rPr lang="ru-RU" sz="2400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Lozovitskiy.ru</a:t>
            </a:r>
            <a: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ru-RU" sz="2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«Простота это высшая форма сложности» (Леонардо да Винчи).</a:t>
            </a:r>
          </a:p>
        </p:txBody>
      </p:sp>
      <p:pic>
        <p:nvPicPr>
          <p:cNvPr id="5" name="Рисунок 4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ED86B8FD-EC6B-DEDC-1356-486C03FA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9BBBE2-592F-CDFC-B880-580491BEE37B}"/>
              </a:ext>
            </a:extLst>
          </p:cNvPr>
          <p:cNvSpPr txBox="1"/>
          <p:nvPr/>
        </p:nvSpPr>
        <p:spPr>
          <a:xfrm>
            <a:off x="8736111" y="2555701"/>
            <a:ext cx="46387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профессионалам ООО «ГК «СТУ» за предоставленные возможности!!!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972DCFD2-EB3E-ED32-D1C6-26069B9DE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46413" y="1764524"/>
            <a:ext cx="4176713" cy="54268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При выплате заработной платы работодатель обязан извещать в письменной форме каждого работника: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1) о составных частях заработной платы, причитающейся ему за соответствующий период;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2) о размерах иных сумм, начисленных работнику, в том числе денежной компенсации за нарушение работодателем установленного срока соответственно выплаты заработной платы, оплаты отпуска, выплат при увольнении и (или) других выплат, причитающихся работнику;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3) о размерах и об основаниях произведённых удержаний;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/>
              <a:t>4) об общей денежной сумме, подлежащей выплате.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Структура общего вознаграждения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40B68-5369-42E5-B8CD-574E03F2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32" y="102709"/>
            <a:ext cx="796850" cy="693453"/>
          </a:xfrm>
          <a:prstGeom prst="rect">
            <a:avLst/>
          </a:prstGeom>
        </p:spPr>
      </p:pic>
      <p:pic>
        <p:nvPicPr>
          <p:cNvPr id="47" name="Picture 2" descr="GD122_">
            <a:extLst>
              <a:ext uri="{FF2B5EF4-FFF2-40B4-BE49-F238E27FC236}">
                <a16:creationId xmlns:a16="http://schemas.microsoft.com/office/drawing/2014/main" id="{B25382AC-E9BA-A26A-32D6-CF341513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2" y="1086960"/>
            <a:ext cx="30464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1">
            <a:extLst>
              <a:ext uri="{FF2B5EF4-FFF2-40B4-BE49-F238E27FC236}">
                <a16:creationId xmlns:a16="http://schemas.microsoft.com/office/drawing/2014/main" id="{0F6C3C32-92F2-4910-657C-1DA34749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559" y="1586134"/>
            <a:ext cx="2451100" cy="628704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Общее вознаграждение</a:t>
            </a: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388C9B99-7DEF-4BCA-CA7D-4F2E63F0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319" y="2644543"/>
            <a:ext cx="2553197" cy="471542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Материальное</a:t>
            </a: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987A3F21-F0CA-3EC1-B718-0483E4D8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455" y="5182141"/>
            <a:ext cx="1641475" cy="406400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Квартальные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премии</a:t>
            </a: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C642BC30-77F3-C40A-16D8-6BFAC164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849" y="2598387"/>
            <a:ext cx="2604238" cy="517698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Нематериальное</a:t>
            </a:r>
          </a:p>
        </p:txBody>
      </p:sp>
      <p:grpSp>
        <p:nvGrpSpPr>
          <p:cNvPr id="52" name="Rectangle 45">
            <a:extLst>
              <a:ext uri="{FF2B5EF4-FFF2-40B4-BE49-F238E27FC236}">
                <a16:creationId xmlns:a16="http://schemas.microsoft.com/office/drawing/2014/main" id="{CDAE4426-8490-1630-495F-A480375E3E4B}"/>
              </a:ext>
            </a:extLst>
          </p:cNvPr>
          <p:cNvGrpSpPr>
            <a:grpSpLocks/>
          </p:cNvGrpSpPr>
          <p:nvPr/>
        </p:nvGrpSpPr>
        <p:grpSpPr bwMode="auto">
          <a:xfrm>
            <a:off x="343598" y="4099466"/>
            <a:ext cx="1792288" cy="630238"/>
            <a:chOff x="346" y="1866"/>
            <a:chExt cx="1025" cy="384"/>
          </a:xfrm>
        </p:grpSpPr>
        <p:pic>
          <p:nvPicPr>
            <p:cNvPr id="53" name="Rectangle 45">
              <a:extLst>
                <a:ext uri="{FF2B5EF4-FFF2-40B4-BE49-F238E27FC236}">
                  <a16:creationId xmlns:a16="http://schemas.microsoft.com/office/drawing/2014/main" id="{6EF7BDB1-12E0-1AEC-A64D-1F9994BB323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1866"/>
              <a:ext cx="102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10">
              <a:extLst>
                <a:ext uri="{FF2B5EF4-FFF2-40B4-BE49-F238E27FC236}">
                  <a16:creationId xmlns:a16="http://schemas.microsoft.com/office/drawing/2014/main" id="{C90C15BF-CAB1-1B96-5A35-4665C0AB1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888"/>
              <a:ext cx="953" cy="317"/>
            </a:xfrm>
            <a:prstGeom prst="rect">
              <a:avLst/>
            </a:prstGeom>
            <a:solidFill>
              <a:srgbClr val="0095CE"/>
            </a:solidFill>
            <a:ln w="9525">
              <a:solidFill>
                <a:srgbClr val="00386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119063" indent="-119063"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119063" marR="0" lvl="0" indent="-119063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D1B2E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Фиксированная</a:t>
              </a:r>
            </a:p>
            <a:p>
              <a:pPr marL="119063" marR="0" lvl="0" indent="-119063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D1B2E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часть</a:t>
              </a:r>
            </a:p>
          </p:txBody>
        </p:sp>
      </p:grpSp>
      <p:grpSp>
        <p:nvGrpSpPr>
          <p:cNvPr id="55" name="Rectangle 46">
            <a:extLst>
              <a:ext uri="{FF2B5EF4-FFF2-40B4-BE49-F238E27FC236}">
                <a16:creationId xmlns:a16="http://schemas.microsoft.com/office/drawing/2014/main" id="{FAD3955F-11A2-C467-B4D8-BC5EE111A04A}"/>
              </a:ext>
            </a:extLst>
          </p:cNvPr>
          <p:cNvGrpSpPr>
            <a:grpSpLocks/>
          </p:cNvGrpSpPr>
          <p:nvPr/>
        </p:nvGrpSpPr>
        <p:grpSpPr bwMode="auto">
          <a:xfrm>
            <a:off x="2535017" y="4099466"/>
            <a:ext cx="1697038" cy="609600"/>
            <a:chOff x="1586" y="1866"/>
            <a:chExt cx="945" cy="384"/>
          </a:xfrm>
        </p:grpSpPr>
        <p:pic>
          <p:nvPicPr>
            <p:cNvPr id="56" name="Rectangle 46">
              <a:extLst>
                <a:ext uri="{FF2B5EF4-FFF2-40B4-BE49-F238E27FC236}">
                  <a16:creationId xmlns:a16="http://schemas.microsoft.com/office/drawing/2014/main" id="{6101ED5C-98D0-6E9E-C3E5-34CF970642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" y="1866"/>
              <a:ext cx="94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3">
              <a:extLst>
                <a:ext uri="{FF2B5EF4-FFF2-40B4-BE49-F238E27FC236}">
                  <a16:creationId xmlns:a16="http://schemas.microsoft.com/office/drawing/2014/main" id="{1DA6B7CD-063A-E840-B69F-FE0941924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" y="1888"/>
              <a:ext cx="872" cy="317"/>
            </a:xfrm>
            <a:prstGeom prst="rect">
              <a:avLst/>
            </a:prstGeom>
            <a:solidFill>
              <a:srgbClr val="0095CE"/>
            </a:solidFill>
            <a:ln w="9525">
              <a:solidFill>
                <a:srgbClr val="003864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119063" indent="-119063">
                <a:spcBef>
                  <a:spcPct val="20000"/>
                </a:spcBef>
                <a:buClr>
                  <a:srgbClr val="0095CE"/>
                </a:buClr>
                <a:buSzPct val="85000"/>
                <a:buFont typeface="Tahoma" panose="020B0604030504040204" pitchFamily="34" charset="0"/>
                <a:buChar char="●"/>
                <a:defRPr sz="2000" b="1">
                  <a:solidFill>
                    <a:srgbClr val="00386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◦"/>
                <a:defRPr sz="2000">
                  <a:solidFill>
                    <a:srgbClr val="00386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5CE"/>
                </a:buClr>
                <a:buSzPct val="120000"/>
                <a:buFont typeface="Tahoma" panose="020B0604030504040204" pitchFamily="34" charset="0"/>
                <a:buChar char="▪"/>
                <a:defRPr sz="2400">
                  <a:solidFill>
                    <a:srgbClr val="00386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119063" marR="0" lvl="0" indent="-119063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D1B2E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Переменная </a:t>
              </a:r>
            </a:p>
            <a:p>
              <a:pPr marL="119063" marR="0" lvl="0" indent="-119063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D1B2E"/>
                </a:buClr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часть</a:t>
              </a:r>
            </a:p>
          </p:txBody>
        </p:sp>
      </p:grpSp>
      <p:sp>
        <p:nvSpPr>
          <p:cNvPr id="58" name="Rectangle 47">
            <a:extLst>
              <a:ext uri="{FF2B5EF4-FFF2-40B4-BE49-F238E27FC236}">
                <a16:creationId xmlns:a16="http://schemas.microsoft.com/office/drawing/2014/main" id="{C5FAB69D-F2ED-C023-8772-524886EC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418" y="3403991"/>
            <a:ext cx="1638300" cy="403944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Непрямое</a:t>
            </a:r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AF8295FE-A60F-6B07-952A-7ED135FC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530" y="3407454"/>
            <a:ext cx="1638300" cy="400481"/>
          </a:xfrm>
          <a:prstGeom prst="rect">
            <a:avLst/>
          </a:prstGeom>
          <a:solidFill>
            <a:srgbClr val="0095CE"/>
          </a:solidFill>
          <a:ln w="25400" algn="ctr">
            <a:solidFill>
              <a:srgbClr val="003864"/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Прямое</a:t>
            </a:r>
          </a:p>
        </p:txBody>
      </p:sp>
      <p:sp>
        <p:nvSpPr>
          <p:cNvPr id="60" name="Rectangle 49">
            <a:extLst>
              <a:ext uri="{FF2B5EF4-FFF2-40B4-BE49-F238E27FC236}">
                <a16:creationId xmlns:a16="http://schemas.microsoft.com/office/drawing/2014/main" id="{76737C66-C266-A2B3-E5CD-D9EA59B8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105" y="4134391"/>
            <a:ext cx="1505320" cy="431800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Обязательное</a:t>
            </a:r>
          </a:p>
        </p:txBody>
      </p:sp>
      <p:sp>
        <p:nvSpPr>
          <p:cNvPr id="61" name="Rectangle 50">
            <a:extLst>
              <a:ext uri="{FF2B5EF4-FFF2-40B4-BE49-F238E27FC236}">
                <a16:creationId xmlns:a16="http://schemas.microsoft.com/office/drawing/2014/main" id="{58A1B438-41B2-87BC-A96F-14924130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414" y="4134391"/>
            <a:ext cx="1636713" cy="431800"/>
          </a:xfrm>
          <a:prstGeom prst="rect">
            <a:avLst/>
          </a:prstGeom>
          <a:solidFill>
            <a:srgbClr val="E6E6EB">
              <a:alpha val="78038"/>
            </a:srgbClr>
          </a:solidFill>
          <a:ln w="9525" algn="ctr">
            <a:solidFill>
              <a:srgbClr val="003864">
                <a:alpha val="70979"/>
              </a:srgbClr>
            </a:solidFill>
            <a:miter lim="800000"/>
            <a:headEnd/>
            <a:tailEnd/>
          </a:ln>
        </p:spPr>
        <p:txBody>
          <a:bodyPr lIns="92075" tIns="46038" rIns="92075" bIns="46800" anchor="ctr" anchorCtr="0"/>
          <a:lstStyle>
            <a:lvl1pPr marL="119063" indent="-119063"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19063" marR="0" lvl="0" indent="-119063" algn="ctr" defTabSz="91440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D1B2E"/>
              </a:buClr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Корпоративное</a:t>
            </a:r>
          </a:p>
        </p:txBody>
      </p:sp>
      <p:sp>
        <p:nvSpPr>
          <p:cNvPr id="62" name="Rectangle 51">
            <a:extLst>
              <a:ext uri="{FF2B5EF4-FFF2-40B4-BE49-F238E27FC236}">
                <a16:creationId xmlns:a16="http://schemas.microsoft.com/office/drawing/2014/main" id="{8EF2B4D6-44FA-F02F-D052-CFF2874E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756" y="4710654"/>
            <a:ext cx="1638300" cy="393700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Краткосрочные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премии</a:t>
            </a:r>
          </a:p>
        </p:txBody>
      </p:sp>
      <p:sp>
        <p:nvSpPr>
          <p:cNvPr id="63" name="Rectangle 52">
            <a:extLst>
              <a:ext uri="{FF2B5EF4-FFF2-40B4-BE49-F238E27FC236}">
                <a16:creationId xmlns:a16="http://schemas.microsoft.com/office/drawing/2014/main" id="{54AA228E-7BD3-2FE2-A826-CE8382067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23" y="5383754"/>
            <a:ext cx="1573213" cy="719137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Дополнительные гарантированные доплаты</a:t>
            </a:r>
          </a:p>
        </p:txBody>
      </p:sp>
      <p:sp>
        <p:nvSpPr>
          <p:cNvPr id="64" name="Rectangle 53">
            <a:extLst>
              <a:ext uri="{FF2B5EF4-FFF2-40B4-BE49-F238E27FC236}">
                <a16:creationId xmlns:a16="http://schemas.microsoft.com/office/drawing/2014/main" id="{91E920C1-F261-3EE6-5EF7-BDA7EDE5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23" y="4778010"/>
            <a:ext cx="1573213" cy="519113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Оклад</a:t>
            </a:r>
          </a:p>
        </p:txBody>
      </p:sp>
      <p:sp>
        <p:nvSpPr>
          <p:cNvPr id="65" name="Rectangle 54">
            <a:extLst>
              <a:ext uri="{FF2B5EF4-FFF2-40B4-BE49-F238E27FC236}">
                <a16:creationId xmlns:a16="http://schemas.microsoft.com/office/drawing/2014/main" id="{CAFA553E-6CA5-7175-CDDD-4FFABC6DB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42" y="5213891"/>
            <a:ext cx="1349375" cy="517525"/>
          </a:xfrm>
          <a:prstGeom prst="rect">
            <a:avLst/>
          </a:prstGeom>
          <a:solidFill>
            <a:srgbClr val="E6E6EB"/>
          </a:solidFill>
          <a:ln w="9525" algn="ctr">
            <a:solidFill>
              <a:srgbClr val="0095CE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категориям персонала</a:t>
            </a:r>
          </a:p>
        </p:txBody>
      </p:sp>
      <p:sp>
        <p:nvSpPr>
          <p:cNvPr id="66" name="Rectangle 55">
            <a:extLst>
              <a:ext uri="{FF2B5EF4-FFF2-40B4-BE49-F238E27FC236}">
                <a16:creationId xmlns:a16="http://schemas.microsoft.com/office/drawing/2014/main" id="{97E47E4D-81A0-9791-87B2-23223D7A9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317" y="4675729"/>
            <a:ext cx="1384300" cy="419100"/>
          </a:xfrm>
          <a:prstGeom prst="rect">
            <a:avLst/>
          </a:prstGeom>
          <a:solidFill>
            <a:srgbClr val="E6E6EB"/>
          </a:solidFill>
          <a:ln w="9525" algn="ctr">
            <a:solidFill>
              <a:srgbClr val="0095C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Общедоступное</a:t>
            </a:r>
          </a:p>
        </p:txBody>
      </p:sp>
      <p:sp>
        <p:nvSpPr>
          <p:cNvPr id="67" name="Rectangle 56">
            <a:extLst>
              <a:ext uri="{FF2B5EF4-FFF2-40B4-BE49-F238E27FC236}">
                <a16:creationId xmlns:a16="http://schemas.microsoft.com/office/drawing/2014/main" id="{5B5473EB-5A20-FD2C-FE21-19CACD3E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805" y="5239290"/>
            <a:ext cx="1258887" cy="427037"/>
          </a:xfrm>
          <a:prstGeom prst="rect">
            <a:avLst/>
          </a:prstGeom>
          <a:solidFill>
            <a:srgbClr val="E6E6EB"/>
          </a:solidFill>
          <a:ln w="9525" algn="ctr">
            <a:solidFill>
              <a:srgbClr val="0095C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Региональное</a:t>
            </a: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id="{BF15A7A9-A373-809B-D1DE-A2349895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455" y="5666328"/>
            <a:ext cx="1641475" cy="406400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Долгосрочные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премии</a:t>
            </a:r>
          </a:p>
        </p:txBody>
      </p:sp>
      <p:cxnSp>
        <p:nvCxnSpPr>
          <p:cNvPr id="69" name="AutoShape 58">
            <a:extLst>
              <a:ext uri="{FF2B5EF4-FFF2-40B4-BE49-F238E27FC236}">
                <a16:creationId xmlns:a16="http://schemas.microsoft.com/office/drawing/2014/main" id="{CCBCEB28-85B4-B530-215E-6422B34F3B26}"/>
              </a:ext>
            </a:extLst>
          </p:cNvPr>
          <p:cNvCxnSpPr>
            <a:cxnSpLocks noChangeShapeType="1"/>
            <a:stCxn id="48" idx="2"/>
            <a:endCxn id="51" idx="0"/>
          </p:cNvCxnSpPr>
          <p:nvPr/>
        </p:nvCxnSpPr>
        <p:spPr bwMode="auto">
          <a:xfrm rot="16200000" flipH="1">
            <a:off x="5913764" y="1294182"/>
            <a:ext cx="383549" cy="2224859"/>
          </a:xfrm>
          <a:prstGeom prst="bentConnector3">
            <a:avLst>
              <a:gd name="adj1" fmla="val 58221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59">
            <a:extLst>
              <a:ext uri="{FF2B5EF4-FFF2-40B4-BE49-F238E27FC236}">
                <a16:creationId xmlns:a16="http://schemas.microsoft.com/office/drawing/2014/main" id="{562A882A-6C04-8026-136D-ABCD9434ED88}"/>
              </a:ext>
            </a:extLst>
          </p:cNvPr>
          <p:cNvCxnSpPr>
            <a:cxnSpLocks noChangeShapeType="1"/>
            <a:stCxn id="48" idx="2"/>
            <a:endCxn id="49" idx="0"/>
          </p:cNvCxnSpPr>
          <p:nvPr/>
        </p:nvCxnSpPr>
        <p:spPr bwMode="auto">
          <a:xfrm rot="5400000">
            <a:off x="3723662" y="1375095"/>
            <a:ext cx="429705" cy="21091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60">
            <a:extLst>
              <a:ext uri="{FF2B5EF4-FFF2-40B4-BE49-F238E27FC236}">
                <a16:creationId xmlns:a16="http://schemas.microsoft.com/office/drawing/2014/main" id="{0C2E12D7-F09B-AB42-328E-76C3BCF84941}"/>
              </a:ext>
            </a:extLst>
          </p:cNvPr>
          <p:cNvCxnSpPr>
            <a:cxnSpLocks noChangeShapeType="1"/>
            <a:stCxn id="49" idx="2"/>
            <a:endCxn id="58" idx="0"/>
          </p:cNvCxnSpPr>
          <p:nvPr/>
        </p:nvCxnSpPr>
        <p:spPr bwMode="auto">
          <a:xfrm rot="16200000" flipH="1">
            <a:off x="4708790" y="1291213"/>
            <a:ext cx="287906" cy="3937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61">
            <a:extLst>
              <a:ext uri="{FF2B5EF4-FFF2-40B4-BE49-F238E27FC236}">
                <a16:creationId xmlns:a16="http://schemas.microsoft.com/office/drawing/2014/main" id="{F058B4F3-AC3E-3940-2FBF-3CD92CF3D6E7}"/>
              </a:ext>
            </a:extLst>
          </p:cNvPr>
          <p:cNvCxnSpPr>
            <a:cxnSpLocks noChangeShapeType="1"/>
            <a:stCxn id="49" idx="2"/>
            <a:endCxn id="59" idx="0"/>
          </p:cNvCxnSpPr>
          <p:nvPr/>
        </p:nvCxnSpPr>
        <p:spPr bwMode="auto">
          <a:xfrm rot="5400000">
            <a:off x="2420115" y="2943650"/>
            <a:ext cx="291369" cy="6362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62">
            <a:extLst>
              <a:ext uri="{FF2B5EF4-FFF2-40B4-BE49-F238E27FC236}">
                <a16:creationId xmlns:a16="http://schemas.microsoft.com/office/drawing/2014/main" id="{37CFB9BD-85A2-D44B-8A9C-A7BCC8FA1DF5}"/>
              </a:ext>
            </a:extLst>
          </p:cNvPr>
          <p:cNvCxnSpPr>
            <a:cxnSpLocks noChangeShapeType="1"/>
            <a:stCxn id="59" idx="2"/>
            <a:endCxn id="54" idx="0"/>
          </p:cNvCxnSpPr>
          <p:nvPr/>
        </p:nvCxnSpPr>
        <p:spPr bwMode="auto">
          <a:xfrm rot="5400000">
            <a:off x="1582515" y="3470408"/>
            <a:ext cx="327638" cy="1002692"/>
          </a:xfrm>
          <a:prstGeom prst="bentConnector3">
            <a:avLst>
              <a:gd name="adj1" fmla="val 43355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63">
            <a:extLst>
              <a:ext uri="{FF2B5EF4-FFF2-40B4-BE49-F238E27FC236}">
                <a16:creationId xmlns:a16="http://schemas.microsoft.com/office/drawing/2014/main" id="{93A65F7B-F22D-B3B5-BA44-5D5489FB24CE}"/>
              </a:ext>
            </a:extLst>
          </p:cNvPr>
          <p:cNvCxnSpPr>
            <a:cxnSpLocks noChangeShapeType="1"/>
            <a:stCxn id="59" idx="2"/>
            <a:endCxn id="57" idx="0"/>
          </p:cNvCxnSpPr>
          <p:nvPr/>
        </p:nvCxnSpPr>
        <p:spPr bwMode="auto">
          <a:xfrm rot="16200000" flipH="1">
            <a:off x="2652829" y="3402786"/>
            <a:ext cx="326456" cy="1136754"/>
          </a:xfrm>
          <a:prstGeom prst="bentConnector3">
            <a:avLst>
              <a:gd name="adj1" fmla="val 43331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64">
            <a:extLst>
              <a:ext uri="{FF2B5EF4-FFF2-40B4-BE49-F238E27FC236}">
                <a16:creationId xmlns:a16="http://schemas.microsoft.com/office/drawing/2014/main" id="{85E44166-FFA0-1C5C-C104-C996ED2BB76A}"/>
              </a:ext>
            </a:extLst>
          </p:cNvPr>
          <p:cNvCxnSpPr>
            <a:cxnSpLocks noChangeShapeType="1"/>
            <a:stCxn id="58" idx="2"/>
            <a:endCxn id="60" idx="0"/>
          </p:cNvCxnSpPr>
          <p:nvPr/>
        </p:nvCxnSpPr>
        <p:spPr bwMode="auto">
          <a:xfrm rot="5400000">
            <a:off x="6066939" y="3379762"/>
            <a:ext cx="326456" cy="118280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65">
            <a:extLst>
              <a:ext uri="{FF2B5EF4-FFF2-40B4-BE49-F238E27FC236}">
                <a16:creationId xmlns:a16="http://schemas.microsoft.com/office/drawing/2014/main" id="{2FA579A3-6574-C16F-12FF-FB4BC4602037}"/>
              </a:ext>
            </a:extLst>
          </p:cNvPr>
          <p:cNvCxnSpPr>
            <a:cxnSpLocks noChangeShapeType="1"/>
            <a:stCxn id="58" idx="2"/>
            <a:endCxn id="61" idx="0"/>
          </p:cNvCxnSpPr>
          <p:nvPr/>
        </p:nvCxnSpPr>
        <p:spPr bwMode="auto">
          <a:xfrm rot="16200000" flipH="1">
            <a:off x="7100941" y="3528561"/>
            <a:ext cx="326456" cy="88520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66">
            <a:extLst>
              <a:ext uri="{FF2B5EF4-FFF2-40B4-BE49-F238E27FC236}">
                <a16:creationId xmlns:a16="http://schemas.microsoft.com/office/drawing/2014/main" id="{1E2CAD20-1E28-6BF7-7F2E-B5C03A0FC9B0}"/>
              </a:ext>
            </a:extLst>
          </p:cNvPr>
          <p:cNvCxnSpPr>
            <a:cxnSpLocks noChangeShapeType="1"/>
            <a:stCxn id="54" idx="1"/>
            <a:endCxn id="64" idx="1"/>
          </p:cNvCxnSpPr>
          <p:nvPr/>
        </p:nvCxnSpPr>
        <p:spPr bwMode="auto">
          <a:xfrm rot="10800000" flipH="1" flipV="1">
            <a:off x="411791" y="4395711"/>
            <a:ext cx="42931" cy="641856"/>
          </a:xfrm>
          <a:prstGeom prst="bentConnector3">
            <a:avLst>
              <a:gd name="adj1" fmla="val -532482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67">
            <a:extLst>
              <a:ext uri="{FF2B5EF4-FFF2-40B4-BE49-F238E27FC236}">
                <a16:creationId xmlns:a16="http://schemas.microsoft.com/office/drawing/2014/main" id="{39CE061B-AAAB-B952-FC85-EE857CE75952}"/>
              </a:ext>
            </a:extLst>
          </p:cNvPr>
          <p:cNvCxnSpPr>
            <a:cxnSpLocks noChangeShapeType="1"/>
            <a:stCxn id="54" idx="1"/>
            <a:endCxn id="63" idx="1"/>
          </p:cNvCxnSpPr>
          <p:nvPr/>
        </p:nvCxnSpPr>
        <p:spPr bwMode="auto">
          <a:xfrm rot="10800000" flipH="1" flipV="1">
            <a:off x="411791" y="4395711"/>
            <a:ext cx="42931" cy="1347612"/>
          </a:xfrm>
          <a:prstGeom prst="bentConnector3">
            <a:avLst>
              <a:gd name="adj1" fmla="val -532482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68">
            <a:extLst>
              <a:ext uri="{FF2B5EF4-FFF2-40B4-BE49-F238E27FC236}">
                <a16:creationId xmlns:a16="http://schemas.microsoft.com/office/drawing/2014/main" id="{3766425D-B8CB-8D9A-FE47-C079920DC56E}"/>
              </a:ext>
            </a:extLst>
          </p:cNvPr>
          <p:cNvCxnSpPr>
            <a:cxnSpLocks noChangeShapeType="1"/>
            <a:endCxn id="62" idx="1"/>
          </p:cNvCxnSpPr>
          <p:nvPr/>
        </p:nvCxnSpPr>
        <p:spPr bwMode="auto">
          <a:xfrm rot="16200000" flipH="1">
            <a:off x="2291519" y="4478266"/>
            <a:ext cx="503239" cy="355236"/>
          </a:xfrm>
          <a:prstGeom prst="bentConnector2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69">
            <a:extLst>
              <a:ext uri="{FF2B5EF4-FFF2-40B4-BE49-F238E27FC236}">
                <a16:creationId xmlns:a16="http://schemas.microsoft.com/office/drawing/2014/main" id="{FCDB5DFB-1724-5173-A4D1-E7E8B3932138}"/>
              </a:ext>
            </a:extLst>
          </p:cNvPr>
          <p:cNvCxnSpPr>
            <a:cxnSpLocks noChangeShapeType="1"/>
            <a:endCxn id="50" idx="1"/>
          </p:cNvCxnSpPr>
          <p:nvPr/>
        </p:nvCxnSpPr>
        <p:spPr bwMode="auto">
          <a:xfrm>
            <a:off x="2365522" y="5383754"/>
            <a:ext cx="367933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70">
            <a:extLst>
              <a:ext uri="{FF2B5EF4-FFF2-40B4-BE49-F238E27FC236}">
                <a16:creationId xmlns:a16="http://schemas.microsoft.com/office/drawing/2014/main" id="{3881F18E-CEFF-673D-6A1C-429D54DF1B26}"/>
              </a:ext>
            </a:extLst>
          </p:cNvPr>
          <p:cNvCxnSpPr>
            <a:cxnSpLocks noChangeShapeType="1"/>
            <a:endCxn id="68" idx="1"/>
          </p:cNvCxnSpPr>
          <p:nvPr/>
        </p:nvCxnSpPr>
        <p:spPr bwMode="auto">
          <a:xfrm>
            <a:off x="2365520" y="5868069"/>
            <a:ext cx="367935" cy="145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71">
            <a:extLst>
              <a:ext uri="{FF2B5EF4-FFF2-40B4-BE49-F238E27FC236}">
                <a16:creationId xmlns:a16="http://schemas.microsoft.com/office/drawing/2014/main" id="{AFB0069E-3EB4-8AB0-0292-EF8EDAFF1FAB}"/>
              </a:ext>
            </a:extLst>
          </p:cNvPr>
          <p:cNvCxnSpPr>
            <a:cxnSpLocks noChangeShapeType="1"/>
            <a:stCxn id="60" idx="1"/>
            <a:endCxn id="86" idx="1"/>
          </p:cNvCxnSpPr>
          <p:nvPr/>
        </p:nvCxnSpPr>
        <p:spPr bwMode="auto">
          <a:xfrm rot="10800000" flipH="1" flipV="1">
            <a:off x="4886105" y="4350290"/>
            <a:ext cx="12700" cy="561975"/>
          </a:xfrm>
          <a:prstGeom prst="bentConnector3">
            <a:avLst>
              <a:gd name="adj1" fmla="val -180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72">
            <a:extLst>
              <a:ext uri="{FF2B5EF4-FFF2-40B4-BE49-F238E27FC236}">
                <a16:creationId xmlns:a16="http://schemas.microsoft.com/office/drawing/2014/main" id="{577E0312-2924-23B5-0BE8-ADF51640B73C}"/>
              </a:ext>
            </a:extLst>
          </p:cNvPr>
          <p:cNvCxnSpPr>
            <a:cxnSpLocks noChangeShapeType="1"/>
            <a:stCxn id="60" idx="1"/>
            <a:endCxn id="67" idx="1"/>
          </p:cNvCxnSpPr>
          <p:nvPr/>
        </p:nvCxnSpPr>
        <p:spPr bwMode="auto">
          <a:xfrm rot="10800000" flipH="1" flipV="1">
            <a:off x="4886105" y="4350291"/>
            <a:ext cx="12700" cy="1102518"/>
          </a:xfrm>
          <a:prstGeom prst="bentConnector3">
            <a:avLst>
              <a:gd name="adj1" fmla="val -180000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73">
            <a:extLst>
              <a:ext uri="{FF2B5EF4-FFF2-40B4-BE49-F238E27FC236}">
                <a16:creationId xmlns:a16="http://schemas.microsoft.com/office/drawing/2014/main" id="{7537E9D9-12D9-EFF1-FA87-47A755886CE2}"/>
              </a:ext>
            </a:extLst>
          </p:cNvPr>
          <p:cNvCxnSpPr>
            <a:cxnSpLocks noChangeShapeType="1"/>
            <a:stCxn id="61" idx="1"/>
            <a:endCxn id="66" idx="1"/>
          </p:cNvCxnSpPr>
          <p:nvPr/>
        </p:nvCxnSpPr>
        <p:spPr bwMode="auto">
          <a:xfrm rot="10800000" flipV="1">
            <a:off x="6840318" y="4350291"/>
            <a:ext cx="48097" cy="534988"/>
          </a:xfrm>
          <a:prstGeom prst="bentConnector3">
            <a:avLst>
              <a:gd name="adj1" fmla="val 57529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74">
            <a:extLst>
              <a:ext uri="{FF2B5EF4-FFF2-40B4-BE49-F238E27FC236}">
                <a16:creationId xmlns:a16="http://schemas.microsoft.com/office/drawing/2014/main" id="{AC579F3F-62A6-610C-B445-C801B89D0E06}"/>
              </a:ext>
            </a:extLst>
          </p:cNvPr>
          <p:cNvCxnSpPr>
            <a:cxnSpLocks noChangeShapeType="1"/>
            <a:stCxn id="61" idx="1"/>
            <a:endCxn id="65" idx="1"/>
          </p:cNvCxnSpPr>
          <p:nvPr/>
        </p:nvCxnSpPr>
        <p:spPr bwMode="auto">
          <a:xfrm rot="10800000" flipV="1">
            <a:off x="6875242" y="4350290"/>
            <a:ext cx="13172" cy="1122363"/>
          </a:xfrm>
          <a:prstGeom prst="bentConnector3">
            <a:avLst>
              <a:gd name="adj1" fmla="val 2154677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75">
            <a:extLst>
              <a:ext uri="{FF2B5EF4-FFF2-40B4-BE49-F238E27FC236}">
                <a16:creationId xmlns:a16="http://schemas.microsoft.com/office/drawing/2014/main" id="{84F5FD7D-8D9B-D319-EAA1-31C1AECC4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8805" y="4709066"/>
            <a:ext cx="1258887" cy="406400"/>
          </a:xfrm>
          <a:prstGeom prst="rect">
            <a:avLst/>
          </a:prstGeom>
          <a:solidFill>
            <a:srgbClr val="E6E6EB"/>
          </a:solidFill>
          <a:ln w="9525" algn="ctr">
            <a:solidFill>
              <a:srgbClr val="0095C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Федеральное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7" name="Rectangle 76">
            <a:extLst>
              <a:ext uri="{FF2B5EF4-FFF2-40B4-BE49-F238E27FC236}">
                <a16:creationId xmlns:a16="http://schemas.microsoft.com/office/drawing/2014/main" id="{0C8812A0-A687-455C-619B-54A477FF4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217" y="6150516"/>
            <a:ext cx="1633538" cy="509641"/>
          </a:xfrm>
          <a:prstGeom prst="rect">
            <a:avLst/>
          </a:prstGeom>
          <a:solidFill>
            <a:srgbClr val="CCECFF"/>
          </a:solidFill>
          <a:ln w="6350" algn="ctr">
            <a:solidFill>
              <a:srgbClr val="4A8ECC"/>
            </a:solidFill>
            <a:miter lim="800000"/>
            <a:headEnd/>
            <a:tailEnd/>
          </a:ln>
          <a:effectLst>
            <a:outerShdw dist="35921" dir="2700000" algn="ctr" rotWithShape="0">
              <a:srgbClr val="E6E6EB"/>
            </a:outerShdw>
          </a:effec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Негарантированные  доплаты</a:t>
            </a:r>
          </a:p>
        </p:txBody>
      </p:sp>
      <p:cxnSp>
        <p:nvCxnSpPr>
          <p:cNvPr id="88" name="AutoShape 77">
            <a:extLst>
              <a:ext uri="{FF2B5EF4-FFF2-40B4-BE49-F238E27FC236}">
                <a16:creationId xmlns:a16="http://schemas.microsoft.com/office/drawing/2014/main" id="{4FD18CFA-9080-267F-F034-49D1B570E123}"/>
              </a:ext>
            </a:extLst>
          </p:cNvPr>
          <p:cNvCxnSpPr>
            <a:cxnSpLocks noChangeShapeType="1"/>
            <a:stCxn id="57" idx="1"/>
            <a:endCxn id="87" idx="1"/>
          </p:cNvCxnSpPr>
          <p:nvPr/>
        </p:nvCxnSpPr>
        <p:spPr bwMode="auto">
          <a:xfrm rot="10800000" flipH="1" flipV="1">
            <a:off x="2601461" y="4386009"/>
            <a:ext cx="136755" cy="2019327"/>
          </a:xfrm>
          <a:prstGeom prst="bentConnector3">
            <a:avLst>
              <a:gd name="adj1" fmla="val -175120"/>
            </a:avLst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2AB389F-3D97-BA51-7171-6A3043C13A6B}"/>
              </a:ext>
            </a:extLst>
          </p:cNvPr>
          <p:cNvGrpSpPr/>
          <p:nvPr/>
        </p:nvGrpSpPr>
        <p:grpSpPr>
          <a:xfrm>
            <a:off x="8865632" y="796162"/>
            <a:ext cx="4406983" cy="789972"/>
            <a:chOff x="1168299" y="294931"/>
            <a:chExt cx="5527701" cy="9826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9C53A80-C1BB-BD79-2675-05C14130ABD8}"/>
                </a:ext>
              </a:extLst>
            </p:cNvPr>
            <p:cNvSpPr/>
            <p:nvPr/>
          </p:nvSpPr>
          <p:spPr>
            <a:xfrm>
              <a:off x="1168299" y="294931"/>
              <a:ext cx="5527701" cy="982653"/>
            </a:xfrm>
            <a:prstGeom prst="rect">
              <a:avLst/>
            </a:prstGeom>
            <a:grpFill/>
            <a:ln>
              <a:solidFill>
                <a:srgbClr val="003863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E3A73D-4FD2-7489-1142-BD8DD1908965}"/>
                </a:ext>
              </a:extLst>
            </p:cNvPr>
            <p:cNvSpPr txBox="1"/>
            <p:nvPr/>
          </p:nvSpPr>
          <p:spPr>
            <a:xfrm>
              <a:off x="1168300" y="294931"/>
              <a:ext cx="5408292" cy="965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5584" tIns="76200" rIns="76200" bIns="76200" numCol="1" spcCol="1270" anchor="ctr" anchorCtr="0">
              <a:noAutofit/>
            </a:bodyPr>
            <a:lstStyle/>
            <a:p>
              <a:pPr marL="182563" lvl="0" algn="l" defTabSz="9779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rgbClr val="FFFFFF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Статья 136. Порядок, место и сроки выплаты заработной пла</a:t>
              </a:r>
              <a:r>
                <a:rPr lang="ru-RU" sz="2000" b="1" kern="1200" dirty="0">
                  <a:solidFill>
                    <a:srgbClr val="FFFFFF"/>
                  </a:solidFill>
                  <a:latin typeface="Franklin Gothic Book" panose="020B0503020102020204" pitchFamily="34" charset="0"/>
                  <a:ea typeface="+mn-ea"/>
                  <a:cs typeface="+mn-cs"/>
                </a:rPr>
                <a:t>ты </a:t>
              </a:r>
              <a:endParaRPr lang="ru-RU" sz="2000" kern="1200" dirty="0">
                <a:solidFill>
                  <a:srgbClr val="FFFFFF"/>
                </a:solidFill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Прямоугольник 5" descr="Документ со сплошной заливкой">
            <a:extLst>
              <a:ext uri="{FF2B5EF4-FFF2-40B4-BE49-F238E27FC236}">
                <a16:creationId xmlns:a16="http://schemas.microsoft.com/office/drawing/2014/main" id="{338A4318-843F-8138-E96E-697182AFBA42}"/>
              </a:ext>
            </a:extLst>
          </p:cNvPr>
          <p:cNvSpPr/>
          <p:nvPr/>
        </p:nvSpPr>
        <p:spPr>
          <a:xfrm>
            <a:off x="8840342" y="655632"/>
            <a:ext cx="687857" cy="1031786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F8C38F5-691C-B8F8-4A4E-6FC7100DDA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627" y="5845474"/>
            <a:ext cx="2525387" cy="1693733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B687A8A-C015-4383-56F0-06FA08BB66D2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5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7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2313368" cy="640308"/>
          </a:xfrm>
        </p:spPr>
        <p:txBody>
          <a:bodyPr/>
          <a:lstStyle/>
          <a:p>
            <a:r>
              <a:rPr lang="ru-RU" altLang="ru-RU" sz="2800" dirty="0"/>
              <a:t>Типичные проблемы оплаты труда (практика организаций)</a:t>
            </a:r>
            <a:endParaRPr lang="ru-RU" sz="28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03A0257-BDD3-13A9-9091-C125631D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1012591"/>
            <a:ext cx="8555578" cy="1109662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Переменная часть по факту не является переменной  и воспринимается работниками как постоянная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984B18D-432A-69A4-46E8-312B120C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2295472"/>
            <a:ext cx="8562304" cy="1204912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основном, система стимулирования работает в части индивидуального депремирования за производственные упущения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BE49E45-F864-0890-3941-22DA6639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3673603"/>
            <a:ext cx="12432753" cy="768845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Распределение размера переменной части на индивидуальном уровне не проработано до конкретных механизмов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3BEB0C8-19F6-6B94-ADBA-C9BF7217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15667"/>
            <a:ext cx="12432753" cy="650279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Значительная часть показателей не влияет на изменение переменной части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805C2EE-71C2-B05D-7948-AE0258A3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439165"/>
            <a:ext cx="12432753" cy="703906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Отсутствуют механизмы контроля исполнения показателей</a:t>
            </a:r>
          </a:p>
        </p:txBody>
      </p:sp>
      <p:pic>
        <p:nvPicPr>
          <p:cNvPr id="15" name="Picture 9" descr="чертижи">
            <a:extLst>
              <a:ext uri="{FF2B5EF4-FFF2-40B4-BE49-F238E27FC236}">
                <a16:creationId xmlns:a16="http://schemas.microsoft.com/office/drawing/2014/main" id="{353FD201-FAF6-812E-35FD-9095E4EE5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191" y="1012591"/>
            <a:ext cx="3670300" cy="2487792"/>
          </a:xfrm>
          <a:prstGeom prst="rect">
            <a:avLst/>
          </a:prstGeom>
          <a:noFill/>
          <a:ln w="9525">
            <a:solidFill>
              <a:srgbClr val="0038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67522B5A-1ABE-0BD0-BBB5-C712156E6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" y="6316291"/>
            <a:ext cx="12432753" cy="703906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marR="0" lvl="0" indent="-3635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Отсутствует прозрачность, системность начисления и изменения оплаты труда работников </a:t>
            </a:r>
          </a:p>
        </p:txBody>
      </p:sp>
      <p:pic>
        <p:nvPicPr>
          <p:cNvPr id="4" name="Рисунок 3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1F044838-DF59-E0F4-52CE-E2E00000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984B8C43-3DB3-A550-1BCE-74AA7B3F937E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6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9217024" cy="640308"/>
          </a:xfrm>
        </p:spPr>
        <p:txBody>
          <a:bodyPr/>
          <a:lstStyle/>
          <a:p>
            <a:r>
              <a:rPr lang="ru-RU" altLang="ru-RU" sz="3200" dirty="0"/>
              <a:t>Неоклассическая экономическая теория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74457-3009-005C-B37E-8B4081B38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42" b="13435"/>
          <a:stretch/>
        </p:blipFill>
        <p:spPr>
          <a:xfrm>
            <a:off x="9709519" y="3736418"/>
            <a:ext cx="3587957" cy="3499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EE7E0-F5EA-440A-9258-1C3945D72C79}"/>
              </a:ext>
            </a:extLst>
          </p:cNvPr>
          <p:cNvSpPr txBox="1"/>
          <p:nvPr/>
        </p:nvSpPr>
        <p:spPr>
          <a:xfrm>
            <a:off x="239167" y="5932517"/>
            <a:ext cx="9366564" cy="871656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marL="363538" marR="0" lvl="0" indent="-3635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1600" dirty="0">
                <a:solidFill>
                  <a:srgbClr val="FF0000"/>
                </a:solidFill>
              </a:rPr>
              <a:t>Минимальный размер оплаты труда </a:t>
            </a:r>
            <a:r>
              <a:rPr lang="ru-RU" sz="1600" dirty="0"/>
              <a:t>(МРОТ) — установленный минимум оплаты труда в час, день, неделю или месяц (год), который работодатель может (обязан) платить своему работнику, и за который работник может законно продать свой труд.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4D729-0362-F086-BD5D-E3310B25074C}"/>
              </a:ext>
            </a:extLst>
          </p:cNvPr>
          <p:cNvSpPr txBox="1"/>
          <p:nvPr/>
        </p:nvSpPr>
        <p:spPr>
          <a:xfrm>
            <a:off x="239167" y="3757872"/>
            <a:ext cx="9366564" cy="2038189"/>
          </a:xfrm>
          <a:prstGeom prst="rect">
            <a:avLst/>
          </a:prstGeom>
          <a:noFill/>
          <a:ln w="19050" algn="ctr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marL="363538" marR="0" lvl="0" indent="-3635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5CE"/>
              </a:buClr>
              <a:buSzTx/>
              <a:buFont typeface="Wingdings" panose="05000000000000000000" pitchFamily="2" charset="2"/>
              <a:buChar char="q"/>
              <a:tabLst/>
              <a:defRPr kumimoji="0" sz="2400" i="0" u="none" strike="noStrike" kern="0" cap="none" spc="0" normalizeH="0" baseline="0">
                <a:ln>
                  <a:noFill/>
                </a:ln>
                <a:solidFill>
                  <a:srgbClr val="004A8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altLang="ru-RU" sz="1600" dirty="0"/>
              <a:t>Неоклассическая экономическая теория и</a:t>
            </a:r>
            <a:r>
              <a:rPr lang="ru-RU" sz="1600" dirty="0"/>
              <a:t>сследует поведение экономического человека (потребителя, предпринимателя, наёмного работника), который стремится максимизировать доход и минимизировать затраты. Экономисты неоклассического направления разработали </a:t>
            </a:r>
            <a:r>
              <a:rPr lang="ru-RU" sz="1600" dirty="0">
                <a:solidFill>
                  <a:srgbClr val="FF0000"/>
                </a:solidFill>
              </a:rPr>
              <a:t>теорию предельной производительности; теорию общего равновесия</a:t>
            </a:r>
            <a:r>
              <a:rPr lang="ru-RU" sz="1600" dirty="0"/>
              <a:t>, согласно которой механизм свободной конкуренции и рыночного ценообразования обеспечивает справедливое распределение доходов и полное использование экономических ресурсов; </a:t>
            </a:r>
            <a:r>
              <a:rPr lang="ru-RU" sz="1600" dirty="0">
                <a:solidFill>
                  <a:srgbClr val="FF0000"/>
                </a:solidFill>
              </a:rPr>
              <a:t>экономическую теорию благосостояния</a:t>
            </a:r>
            <a:r>
              <a:rPr lang="ru-RU" sz="1600" dirty="0"/>
              <a:t>, принципы которой положены в основу современной теории государственных финансов; </a:t>
            </a:r>
            <a:r>
              <a:rPr lang="ru-RU" sz="1600" dirty="0">
                <a:solidFill>
                  <a:srgbClr val="FF0000"/>
                </a:solidFill>
              </a:rPr>
              <a:t>теорию рациональных ожиданий</a:t>
            </a:r>
            <a:r>
              <a:rPr lang="ru-RU" sz="1600" b="1" dirty="0"/>
              <a:t> </a:t>
            </a:r>
            <a:r>
              <a:rPr lang="ru-RU" sz="1600" dirty="0"/>
              <a:t>и др.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595334-4F36-BF1B-7367-5254BE3F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00"/>
          <a:stretch/>
        </p:blipFill>
        <p:spPr>
          <a:xfrm>
            <a:off x="311175" y="796162"/>
            <a:ext cx="1800200" cy="24972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242780-8015-962C-DA51-2350F5DC7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04" y="793318"/>
            <a:ext cx="2025811" cy="2497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DE1465-8B80-FFC7-27FA-228A962E8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376" y="810667"/>
            <a:ext cx="2139495" cy="24625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8CE12A-47ED-0A57-9C0E-388B43187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624" y="795025"/>
            <a:ext cx="2139495" cy="24972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4517DB-E6F1-5D0E-B132-A8B89A38A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196" y="800339"/>
            <a:ext cx="2174179" cy="24836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F4DCFA-3A75-C82C-7D7F-7F7E9D7C0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4956" y="793317"/>
            <a:ext cx="1771635" cy="24625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FDD6FA-E5C5-674B-393E-85E74CD0A696}"/>
              </a:ext>
            </a:extLst>
          </p:cNvPr>
          <p:cNvSpPr txBox="1"/>
          <p:nvPr/>
        </p:nvSpPr>
        <p:spPr>
          <a:xfrm>
            <a:off x="144016" y="3297267"/>
            <a:ext cx="13272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У. С. </a:t>
            </a:r>
            <a:r>
              <a:rPr lang="ru-RU" sz="1600" dirty="0" err="1"/>
              <a:t>Джевонс</a:t>
            </a:r>
            <a:r>
              <a:rPr lang="ru-RU" sz="1600" dirty="0"/>
              <a:t> и Л. Вальрас (математическая школа), Дж. Б. Кларк (американская школа), Ирвинг Фишер, А. Маршалл и А. Пигу (кембриджская школа).</a:t>
            </a:r>
          </a:p>
        </p:txBody>
      </p:sp>
      <p:pic>
        <p:nvPicPr>
          <p:cNvPr id="4" name="Рисунок 3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D6CD8D99-018C-EC1B-07A5-17766329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19655B76-8272-17A3-6959-0DEC0446CA81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7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7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49">
            <a:extLst>
              <a:ext uri="{FF2B5EF4-FFF2-40B4-BE49-F238E27FC236}">
                <a16:creationId xmlns:a16="http://schemas.microsoft.com/office/drawing/2014/main" id="{37C8B2D2-41B6-D304-6DDC-388AB63ED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5051250"/>
            <a:ext cx="1116012" cy="36988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4A82E-1277-7497-F16E-1EB2E430F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4040" y="772351"/>
            <a:ext cx="4294038" cy="575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Основные преимущества внедрения модели оплаты труда:</a:t>
            </a:r>
          </a:p>
          <a:p>
            <a:r>
              <a:rPr lang="ru-RU" sz="1800" dirty="0"/>
              <a:t>Обеспечивает прозрачность и управляемость оплаты труда.</a:t>
            </a:r>
          </a:p>
          <a:p>
            <a:r>
              <a:rPr lang="ru-RU" sz="1800" dirty="0"/>
              <a:t>Отражает бизнес-интересы и приоритеты компании.</a:t>
            </a:r>
          </a:p>
          <a:p>
            <a:r>
              <a:rPr lang="ru-RU" sz="1800" dirty="0"/>
              <a:t>Поддерживает баланс интересов работника и работодателя.</a:t>
            </a:r>
          </a:p>
          <a:p>
            <a:r>
              <a:rPr lang="ru-RU" sz="1800" dirty="0"/>
              <a:t>Выстраивает иерархию компании по единым и понятным для всех сотрудников правилам.</a:t>
            </a:r>
          </a:p>
          <a:p>
            <a:r>
              <a:rPr lang="ru-RU" sz="1800" dirty="0"/>
              <a:t>Создает единые правила установления размера заработной платы.</a:t>
            </a:r>
          </a:p>
          <a:p>
            <a:pPr marL="0" indent="0">
              <a:buNone/>
            </a:pPr>
            <a:r>
              <a:rPr lang="ru-RU" sz="1800" dirty="0"/>
              <a:t>Система грейдов – это  иерархически упорядоченная по уровню значимости для компании группировка типовых должностей и профессий, с определенными для каждой группы размерами и структурой заработной платы.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B2E16D-88ED-87B8-BC77-6899181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Модель оплаты труда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40B68-5369-42E5-B8CD-574E03F2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32" y="102709"/>
            <a:ext cx="796850" cy="693453"/>
          </a:xfrm>
          <a:prstGeom prst="rect">
            <a:avLst/>
          </a:prstGeom>
        </p:spPr>
      </p:pic>
      <p:sp>
        <p:nvSpPr>
          <p:cNvPr id="92" name="Rectangle 23">
            <a:extLst>
              <a:ext uri="{FF2B5EF4-FFF2-40B4-BE49-F238E27FC236}">
                <a16:creationId xmlns:a16="http://schemas.microsoft.com/office/drawing/2014/main" id="{48554396-7A12-0FF0-31F1-839637B2D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922" y="5067125"/>
            <a:ext cx="1085850" cy="368300"/>
          </a:xfrm>
          <a:prstGeom prst="rect">
            <a:avLst/>
          </a:prstGeom>
          <a:solidFill>
            <a:srgbClr val="C9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3" name="Rectangle 24">
            <a:extLst>
              <a:ext uri="{FF2B5EF4-FFF2-40B4-BE49-F238E27FC236}">
                <a16:creationId xmlns:a16="http://schemas.microsoft.com/office/drawing/2014/main" id="{359E172D-E5E1-DC9E-B2D9-0550A26BD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872" y="5424313"/>
            <a:ext cx="1038225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4" name="Rectangle 30">
            <a:extLst>
              <a:ext uri="{FF2B5EF4-FFF2-40B4-BE49-F238E27FC236}">
                <a16:creationId xmlns:a16="http://schemas.microsoft.com/office/drawing/2014/main" id="{1A611BD4-D40F-B814-30A4-88CA5CD9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5056013"/>
            <a:ext cx="1038225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5" name="Rectangle 36">
            <a:extLst>
              <a:ext uri="{FF2B5EF4-FFF2-40B4-BE49-F238E27FC236}">
                <a16:creationId xmlns:a16="http://schemas.microsoft.com/office/drawing/2014/main" id="{D83F3390-C69B-6318-78C5-DDCB33FEF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4687713"/>
            <a:ext cx="1038225" cy="368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6" name="Rectangle 24">
            <a:extLst>
              <a:ext uri="{FF2B5EF4-FFF2-40B4-BE49-F238E27FC236}">
                <a16:creationId xmlns:a16="http://schemas.microsoft.com/office/drawing/2014/main" id="{CF914216-5152-C90F-945A-44604FA31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522" y="4325763"/>
            <a:ext cx="1038225" cy="368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7" name="Rectangle 56">
            <a:extLst>
              <a:ext uri="{FF2B5EF4-FFF2-40B4-BE49-F238E27FC236}">
                <a16:creationId xmlns:a16="http://schemas.microsoft.com/office/drawing/2014/main" id="{5CA4889C-13B3-2273-BDB4-5ECAA776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134" y="3222450"/>
            <a:ext cx="971550" cy="365125"/>
          </a:xfrm>
          <a:prstGeom prst="rect">
            <a:avLst/>
          </a:prstGeom>
          <a:solidFill>
            <a:srgbClr val="FFCC99"/>
          </a:solidFill>
          <a:ln w="9525">
            <a:solidFill>
              <a:srgbClr val="003864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56">
            <a:extLst>
              <a:ext uri="{FF2B5EF4-FFF2-40B4-BE49-F238E27FC236}">
                <a16:creationId xmlns:a16="http://schemas.microsoft.com/office/drawing/2014/main" id="{197F7EB0-295F-2859-9F1E-826654EB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134" y="3587575"/>
            <a:ext cx="971550" cy="365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99" name="Rectangle 56">
            <a:extLst>
              <a:ext uri="{FF2B5EF4-FFF2-40B4-BE49-F238E27FC236}">
                <a16:creationId xmlns:a16="http://schemas.microsoft.com/office/drawing/2014/main" id="{526FAD9D-5108-9F8E-C884-90B148E1E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134" y="3957463"/>
            <a:ext cx="971550" cy="3651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Box 2">
            <a:extLst>
              <a:ext uri="{FF2B5EF4-FFF2-40B4-BE49-F238E27FC236}">
                <a16:creationId xmlns:a16="http://schemas.microsoft.com/office/drawing/2014/main" id="{B778C1DA-0B04-FDA8-8D4A-759EE226D7C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92340" y="1623044"/>
            <a:ext cx="2160588" cy="1041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0" dirty="0">
                <a:cs typeface="Arial" panose="020B0604020202020204" pitchFamily="34" charset="0"/>
              </a:rPr>
              <a:t>Начальники отделов, секторов</a:t>
            </a:r>
          </a:p>
        </p:txBody>
      </p:sp>
      <p:sp>
        <p:nvSpPr>
          <p:cNvPr id="102" name="Rectangle 4">
            <a:extLst>
              <a:ext uri="{FF2B5EF4-FFF2-40B4-BE49-F238E27FC236}">
                <a16:creationId xmlns:a16="http://schemas.microsoft.com/office/drawing/2014/main" id="{7ECA2CCE-4966-0223-B486-AAF4A9C1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6162500"/>
            <a:ext cx="1008063" cy="368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6">
            <a:extLst>
              <a:ext uri="{FF2B5EF4-FFF2-40B4-BE49-F238E27FC236}">
                <a16:creationId xmlns:a16="http://schemas.microsoft.com/office/drawing/2014/main" id="{A04009D9-77C6-8E46-41D6-7F21DDC6E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6162500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04" name="Rectangle 7">
            <a:extLst>
              <a:ext uri="{FF2B5EF4-FFF2-40B4-BE49-F238E27FC236}">
                <a16:creationId xmlns:a16="http://schemas.microsoft.com/office/drawing/2014/main" id="{C1BF5D52-3215-37F9-9510-215E89E2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6162500"/>
            <a:ext cx="111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05" name="Rectangle 8">
            <a:extLst>
              <a:ext uri="{FF2B5EF4-FFF2-40B4-BE49-F238E27FC236}">
                <a16:creationId xmlns:a16="http://schemas.microsoft.com/office/drawing/2014/main" id="{19429454-F8F8-65D5-FDFC-2A2BF64F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6162500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D9E023CF-59C8-4CA6-6C2C-FFB159CB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6162500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1</a:t>
            </a:r>
          </a:p>
        </p:txBody>
      </p:sp>
      <p:sp>
        <p:nvSpPr>
          <p:cNvPr id="107" name="Rectangle 10">
            <a:extLst>
              <a:ext uri="{FF2B5EF4-FFF2-40B4-BE49-F238E27FC236}">
                <a16:creationId xmlns:a16="http://schemas.microsoft.com/office/drawing/2014/main" id="{554E6B0A-D87F-A814-8951-2AE7EE37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6530800"/>
            <a:ext cx="10080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>
                <a:solidFill>
                  <a:srgbClr val="FF3300"/>
                </a:solidFill>
                <a:cs typeface="Arial" panose="020B0604020202020204" pitchFamily="34" charset="0"/>
              </a:rPr>
              <a:t>80/20</a:t>
            </a:r>
          </a:p>
        </p:txBody>
      </p:sp>
      <p:sp>
        <p:nvSpPr>
          <p:cNvPr id="108" name="Rectangle 11">
            <a:extLst>
              <a:ext uri="{FF2B5EF4-FFF2-40B4-BE49-F238E27FC236}">
                <a16:creationId xmlns:a16="http://schemas.microsoft.com/office/drawing/2014/main" id="{D0CDF626-33CF-5569-12E9-561D4A99F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6602238"/>
            <a:ext cx="10858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>
                <a:solidFill>
                  <a:srgbClr val="FF3300"/>
                </a:solidFill>
                <a:cs typeface="Arial" panose="020B0604020202020204" pitchFamily="34" charset="0"/>
              </a:rPr>
              <a:t>70/30</a:t>
            </a:r>
          </a:p>
        </p:txBody>
      </p:sp>
      <p:sp>
        <p:nvSpPr>
          <p:cNvPr id="109" name="Rectangle 12">
            <a:extLst>
              <a:ext uri="{FF2B5EF4-FFF2-40B4-BE49-F238E27FC236}">
                <a16:creationId xmlns:a16="http://schemas.microsoft.com/office/drawing/2014/main" id="{772FFFB6-7079-C2A1-94CE-C51BF7F20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6530800"/>
            <a:ext cx="10382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>
                <a:solidFill>
                  <a:srgbClr val="FF3300"/>
                </a:solidFill>
                <a:cs typeface="Arial" panose="020B0604020202020204" pitchFamily="34" charset="0"/>
              </a:rPr>
              <a:t>60/40</a:t>
            </a:r>
          </a:p>
        </p:txBody>
      </p:sp>
      <p:sp>
        <p:nvSpPr>
          <p:cNvPr id="110" name="Rectangle 13">
            <a:extLst>
              <a:ext uri="{FF2B5EF4-FFF2-40B4-BE49-F238E27FC236}">
                <a16:creationId xmlns:a16="http://schemas.microsoft.com/office/drawing/2014/main" id="{91D1C543-F237-1656-823D-2888587D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6530800"/>
            <a:ext cx="11160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>
                <a:solidFill>
                  <a:srgbClr val="FF3300"/>
                </a:solidFill>
                <a:cs typeface="Arial" panose="020B0604020202020204" pitchFamily="34" charset="0"/>
              </a:rPr>
              <a:t>50/50</a:t>
            </a:r>
          </a:p>
        </p:txBody>
      </p:sp>
      <p:sp>
        <p:nvSpPr>
          <p:cNvPr id="111" name="Rectangle 14">
            <a:extLst>
              <a:ext uri="{FF2B5EF4-FFF2-40B4-BE49-F238E27FC236}">
                <a16:creationId xmlns:a16="http://schemas.microsoft.com/office/drawing/2014/main" id="{F6E79D04-B90F-250A-9925-C997ECB2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6530800"/>
            <a:ext cx="971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>
                <a:solidFill>
                  <a:srgbClr val="FF3300"/>
                </a:solidFill>
                <a:cs typeface="Arial" panose="020B0604020202020204" pitchFamily="34" charset="0"/>
              </a:rPr>
              <a:t>40/60</a:t>
            </a:r>
          </a:p>
        </p:txBody>
      </p:sp>
      <p:sp>
        <p:nvSpPr>
          <p:cNvPr id="112" name="Rectangle 15">
            <a:extLst>
              <a:ext uri="{FF2B5EF4-FFF2-40B4-BE49-F238E27FC236}">
                <a16:creationId xmlns:a16="http://schemas.microsoft.com/office/drawing/2014/main" id="{A32B7D59-4013-0AD1-7DED-9138D651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6530800"/>
            <a:ext cx="3097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200" b="0" dirty="0">
                <a:solidFill>
                  <a:srgbClr val="FF3300"/>
                </a:solidFill>
                <a:cs typeface="Arial" panose="020B0604020202020204" pitchFamily="34" charset="0"/>
              </a:rPr>
              <a:t>Соотношение долей: 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200" b="0" dirty="0">
                <a:solidFill>
                  <a:srgbClr val="FF3300"/>
                </a:solidFill>
                <a:cs typeface="Arial" panose="020B0604020202020204" pitchFamily="34" charset="0"/>
              </a:rPr>
              <a:t>постоянная – переменная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200" b="0" dirty="0">
                <a:solidFill>
                  <a:srgbClr val="FF3300"/>
                </a:solidFill>
                <a:cs typeface="Arial" panose="020B0604020202020204" pitchFamily="34" charset="0"/>
              </a:rPr>
              <a:t>часть в годовом доходе в %</a:t>
            </a:r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id="{C2C8F2E7-440A-DF40-7714-9A9A8ABC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5792613"/>
            <a:ext cx="1008063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7">
            <a:extLst>
              <a:ext uri="{FF2B5EF4-FFF2-40B4-BE49-F238E27FC236}">
                <a16:creationId xmlns:a16="http://schemas.microsoft.com/office/drawing/2014/main" id="{168C26DB-A794-AD8F-76DC-658B53841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5792613"/>
            <a:ext cx="1085850" cy="369887"/>
          </a:xfrm>
          <a:prstGeom prst="rect">
            <a:avLst/>
          </a:prstGeom>
          <a:solidFill>
            <a:srgbClr val="C9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15" name="Rectangle 19">
            <a:extLst>
              <a:ext uri="{FF2B5EF4-FFF2-40B4-BE49-F238E27FC236}">
                <a16:creationId xmlns:a16="http://schemas.microsoft.com/office/drawing/2014/main" id="{595EE222-FF19-773E-EBA6-EEBECB8AF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5792613"/>
            <a:ext cx="111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16" name="Rectangle 20">
            <a:extLst>
              <a:ext uri="{FF2B5EF4-FFF2-40B4-BE49-F238E27FC236}">
                <a16:creationId xmlns:a16="http://schemas.microsoft.com/office/drawing/2014/main" id="{4B9A38E7-7928-9AEC-74EF-21E9D9ED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5792613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17" name="Rectangle 21">
            <a:extLst>
              <a:ext uri="{FF2B5EF4-FFF2-40B4-BE49-F238E27FC236}">
                <a16:creationId xmlns:a16="http://schemas.microsoft.com/office/drawing/2014/main" id="{3E0DB214-EB91-8736-2C75-927D6B62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5792613"/>
            <a:ext cx="309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2</a:t>
            </a:r>
          </a:p>
        </p:txBody>
      </p:sp>
      <p:sp>
        <p:nvSpPr>
          <p:cNvPr id="118" name="Rectangle 22">
            <a:extLst>
              <a:ext uri="{FF2B5EF4-FFF2-40B4-BE49-F238E27FC236}">
                <a16:creationId xmlns:a16="http://schemas.microsoft.com/office/drawing/2014/main" id="{E936B8DA-3CD4-BCBA-4595-D38042F3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5424313"/>
            <a:ext cx="1008063" cy="3683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5CE"/>
              </a:buClr>
              <a:buSzPct val="85000"/>
              <a:buFont typeface="Tahoma" panose="020B0604030504040204" pitchFamily="34" charset="0"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23">
            <a:extLst>
              <a:ext uri="{FF2B5EF4-FFF2-40B4-BE49-F238E27FC236}">
                <a16:creationId xmlns:a16="http://schemas.microsoft.com/office/drawing/2014/main" id="{EE8CF778-7598-B989-CA1F-04427400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5424313"/>
            <a:ext cx="1085850" cy="368300"/>
          </a:xfrm>
          <a:prstGeom prst="rect">
            <a:avLst/>
          </a:prstGeom>
          <a:solidFill>
            <a:srgbClr val="C9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0" name="Rectangle 25">
            <a:extLst>
              <a:ext uri="{FF2B5EF4-FFF2-40B4-BE49-F238E27FC236}">
                <a16:creationId xmlns:a16="http://schemas.microsoft.com/office/drawing/2014/main" id="{9FE84002-FC91-86CD-571C-5C23BF1A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5424313"/>
            <a:ext cx="111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1" name="Rectangle 26">
            <a:extLst>
              <a:ext uri="{FF2B5EF4-FFF2-40B4-BE49-F238E27FC236}">
                <a16:creationId xmlns:a16="http://schemas.microsoft.com/office/drawing/2014/main" id="{B7D10502-F3B8-0154-FEFF-86608592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5424313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2" name="Rectangle 27">
            <a:extLst>
              <a:ext uri="{FF2B5EF4-FFF2-40B4-BE49-F238E27FC236}">
                <a16:creationId xmlns:a16="http://schemas.microsoft.com/office/drawing/2014/main" id="{E7A92ACC-8A67-1508-EB03-30FB1F5B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5424313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3</a:t>
            </a:r>
          </a:p>
        </p:txBody>
      </p:sp>
      <p:sp>
        <p:nvSpPr>
          <p:cNvPr id="123" name="Rectangle 29">
            <a:extLst>
              <a:ext uri="{FF2B5EF4-FFF2-40B4-BE49-F238E27FC236}">
                <a16:creationId xmlns:a16="http://schemas.microsoft.com/office/drawing/2014/main" id="{A788FFA7-6BDC-BA63-7A7D-850EEEAF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5056013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4" name="Rectangle 31">
            <a:extLst>
              <a:ext uri="{FF2B5EF4-FFF2-40B4-BE49-F238E27FC236}">
                <a16:creationId xmlns:a16="http://schemas.microsoft.com/office/drawing/2014/main" id="{8F150F84-E30F-B875-8E79-805F7FB1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5056013"/>
            <a:ext cx="111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5" name="Rectangle 32">
            <a:extLst>
              <a:ext uri="{FF2B5EF4-FFF2-40B4-BE49-F238E27FC236}">
                <a16:creationId xmlns:a16="http://schemas.microsoft.com/office/drawing/2014/main" id="{91B585A4-19BC-43D6-2A03-DF2816B8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5056013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6" name="Rectangle 33">
            <a:extLst>
              <a:ext uri="{FF2B5EF4-FFF2-40B4-BE49-F238E27FC236}">
                <a16:creationId xmlns:a16="http://schemas.microsoft.com/office/drawing/2014/main" id="{47D7ABCE-7E4B-A198-7DAD-658D7479C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5056013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4</a:t>
            </a:r>
          </a:p>
        </p:txBody>
      </p:sp>
      <p:sp>
        <p:nvSpPr>
          <p:cNvPr id="127" name="Rectangle 35">
            <a:extLst>
              <a:ext uri="{FF2B5EF4-FFF2-40B4-BE49-F238E27FC236}">
                <a16:creationId xmlns:a16="http://schemas.microsoft.com/office/drawing/2014/main" id="{17AAF0CB-DB13-F482-B820-01293F07D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4687713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400" b="0">
              <a:cs typeface="Arial" panose="020B0604020202020204" pitchFamily="34" charset="0"/>
            </a:endParaRPr>
          </a:p>
        </p:txBody>
      </p:sp>
      <p:sp>
        <p:nvSpPr>
          <p:cNvPr id="128" name="Rectangle 37">
            <a:extLst>
              <a:ext uri="{FF2B5EF4-FFF2-40B4-BE49-F238E27FC236}">
                <a16:creationId xmlns:a16="http://schemas.microsoft.com/office/drawing/2014/main" id="{299178B4-3C91-E0AC-AA6F-9DF93778A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4687713"/>
            <a:ext cx="1116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29" name="Rectangle 38">
            <a:extLst>
              <a:ext uri="{FF2B5EF4-FFF2-40B4-BE49-F238E27FC236}">
                <a16:creationId xmlns:a16="http://schemas.microsoft.com/office/drawing/2014/main" id="{3E8DF01F-741B-B892-B6D3-AE5B3025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4687713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0" name="Rectangle 39">
            <a:extLst>
              <a:ext uri="{FF2B5EF4-FFF2-40B4-BE49-F238E27FC236}">
                <a16:creationId xmlns:a16="http://schemas.microsoft.com/office/drawing/2014/main" id="{1A0AFCD4-2E13-15DB-CC29-C65A1D40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4687713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5</a:t>
            </a:r>
          </a:p>
        </p:txBody>
      </p:sp>
      <p:sp>
        <p:nvSpPr>
          <p:cNvPr id="131" name="Rectangle 41">
            <a:extLst>
              <a:ext uri="{FF2B5EF4-FFF2-40B4-BE49-F238E27FC236}">
                <a16:creationId xmlns:a16="http://schemas.microsoft.com/office/drawing/2014/main" id="{FB6DCA7A-368C-C046-8A1C-88C86052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4319413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2" name="Rectangle 43">
            <a:extLst>
              <a:ext uri="{FF2B5EF4-FFF2-40B4-BE49-F238E27FC236}">
                <a16:creationId xmlns:a16="http://schemas.microsoft.com/office/drawing/2014/main" id="{F1C026E5-2F25-6732-DCBF-6C04087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4319413"/>
            <a:ext cx="1116012" cy="3683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3" name="Rectangle 44">
            <a:extLst>
              <a:ext uri="{FF2B5EF4-FFF2-40B4-BE49-F238E27FC236}">
                <a16:creationId xmlns:a16="http://schemas.microsoft.com/office/drawing/2014/main" id="{CDB90175-8D36-EA14-75FE-E2B7F58D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4319413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4" name="Rectangle 45">
            <a:extLst>
              <a:ext uri="{FF2B5EF4-FFF2-40B4-BE49-F238E27FC236}">
                <a16:creationId xmlns:a16="http://schemas.microsoft.com/office/drawing/2014/main" id="{BD1387A4-A6E7-9CC9-FAA0-CFA07AB2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4319413"/>
            <a:ext cx="309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6</a:t>
            </a:r>
          </a:p>
        </p:txBody>
      </p:sp>
      <p:sp>
        <p:nvSpPr>
          <p:cNvPr id="135" name="Rectangle 46">
            <a:extLst>
              <a:ext uri="{FF2B5EF4-FFF2-40B4-BE49-F238E27FC236}">
                <a16:creationId xmlns:a16="http://schemas.microsoft.com/office/drawing/2014/main" id="{89D916AF-96D1-E194-8477-9C8BD3612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39495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6" name="Rectangle 47">
            <a:extLst>
              <a:ext uri="{FF2B5EF4-FFF2-40B4-BE49-F238E27FC236}">
                <a16:creationId xmlns:a16="http://schemas.microsoft.com/office/drawing/2014/main" id="{712DC487-BB15-7BB0-BEFB-F651B2D9B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394952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7" name="Rectangle 48">
            <a:extLst>
              <a:ext uri="{FF2B5EF4-FFF2-40B4-BE49-F238E27FC236}">
                <a16:creationId xmlns:a16="http://schemas.microsoft.com/office/drawing/2014/main" id="{2542B5BF-CBFA-5393-9F28-B51693DB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39495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8" name="Rectangle 49">
            <a:extLst>
              <a:ext uri="{FF2B5EF4-FFF2-40B4-BE49-F238E27FC236}">
                <a16:creationId xmlns:a16="http://schemas.microsoft.com/office/drawing/2014/main" id="{6FAE9C92-B6DD-B776-7F8B-775ABEDB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3949525"/>
            <a:ext cx="1116012" cy="369888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39" name="Rectangle 50">
            <a:extLst>
              <a:ext uri="{FF2B5EF4-FFF2-40B4-BE49-F238E27FC236}">
                <a16:creationId xmlns:a16="http://schemas.microsoft.com/office/drawing/2014/main" id="{07FAA0E6-767A-556E-EE6A-C4B4BD3F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372" y="3949525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40" name="Rectangle 51">
            <a:extLst>
              <a:ext uri="{FF2B5EF4-FFF2-40B4-BE49-F238E27FC236}">
                <a16:creationId xmlns:a16="http://schemas.microsoft.com/office/drawing/2014/main" id="{F3195C14-A2AF-08EB-B6AE-1D9E51C4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3949525"/>
            <a:ext cx="309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7</a:t>
            </a:r>
          </a:p>
        </p:txBody>
      </p:sp>
      <p:sp>
        <p:nvSpPr>
          <p:cNvPr id="141" name="Rectangle 52">
            <a:extLst>
              <a:ext uri="{FF2B5EF4-FFF2-40B4-BE49-F238E27FC236}">
                <a16:creationId xmlns:a16="http://schemas.microsoft.com/office/drawing/2014/main" id="{F3E44C47-99E8-9CF7-53D9-918BBA1E4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3584400"/>
            <a:ext cx="1008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42" name="Rectangle 53">
            <a:extLst>
              <a:ext uri="{FF2B5EF4-FFF2-40B4-BE49-F238E27FC236}">
                <a16:creationId xmlns:a16="http://schemas.microsoft.com/office/drawing/2014/main" id="{8DA220DF-64A3-71A9-CB69-4C7EA3D2C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59" y="3584400"/>
            <a:ext cx="1085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43" name="Rectangle 54">
            <a:extLst>
              <a:ext uri="{FF2B5EF4-FFF2-40B4-BE49-F238E27FC236}">
                <a16:creationId xmlns:a16="http://schemas.microsoft.com/office/drawing/2014/main" id="{6F67D80D-8A98-1C22-9F4A-A6702B9F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934" y="3584400"/>
            <a:ext cx="1038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44" name="Rectangle 55">
            <a:extLst>
              <a:ext uri="{FF2B5EF4-FFF2-40B4-BE49-F238E27FC236}">
                <a16:creationId xmlns:a16="http://schemas.microsoft.com/office/drawing/2014/main" id="{0A7A170B-4EC9-C7B0-58A5-7C6555B89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3584400"/>
            <a:ext cx="11160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45" name="Rectangle 57">
            <a:extLst>
              <a:ext uri="{FF2B5EF4-FFF2-40B4-BE49-F238E27FC236}">
                <a16:creationId xmlns:a16="http://schemas.microsoft.com/office/drawing/2014/main" id="{0B89A4F0-FEC1-762C-3873-6CE16C71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59" y="3584400"/>
            <a:ext cx="309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Tahoma" panose="020B0604030504040204" pitchFamily="34" charset="0"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8</a:t>
            </a:r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04DB55F8-4E1A-1961-93D8-7121CFC07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3584400"/>
            <a:ext cx="8316913" cy="0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9268EA42-54A4-689E-51CF-4FAD02059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3949525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3B092B44-AD61-9235-224F-F7FE2B19C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4319413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FA19B3E3-886C-E181-B90E-62DE3F283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4687713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94618AEB-2DB1-F53D-52B7-52BF2CB7D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5056013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A6208815-79CB-7C18-E0EE-830A44669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5424313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8F304CD6-DAC4-39F1-28B1-72EC2685C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5792613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62F445F6-083C-1E1C-DB85-56EE86E48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6162500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91146A32-938C-2892-BA98-5B1FB4F31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7038800"/>
            <a:ext cx="8316913" cy="0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437D8BD3-346C-8AC7-93A2-0F8493949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3079575"/>
            <a:ext cx="0" cy="3940175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B94DD073-6902-086B-F34B-757CE0EF6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4464" y="3208809"/>
            <a:ext cx="6350" cy="3829991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E456F172-B86C-726F-10CE-BE95C429B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5922" y="3438350"/>
            <a:ext cx="0" cy="3579813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2E5DE8A4-32A0-4DA4-C702-E373BE169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1934" y="3438350"/>
            <a:ext cx="0" cy="3579813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9C334A61-6B4D-FB4A-951B-D120D95E1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159" y="3438350"/>
            <a:ext cx="0" cy="3579813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2A1F7842-B779-7D12-EC29-ED0289123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6009" y="3438350"/>
            <a:ext cx="0" cy="3579813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Line 73">
            <a:extLst>
              <a:ext uri="{FF2B5EF4-FFF2-40B4-BE49-F238E27FC236}">
                <a16:creationId xmlns:a16="http://schemas.microsoft.com/office/drawing/2014/main" id="{3BC953BB-FF3C-821B-8CD9-34E2F56DD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072" y="3438350"/>
            <a:ext cx="0" cy="3579813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Line 74">
            <a:extLst>
              <a:ext uri="{FF2B5EF4-FFF2-40B4-BE49-F238E27FC236}">
                <a16:creationId xmlns:a16="http://schemas.microsoft.com/office/drawing/2014/main" id="{F83BBE7E-723C-6C8D-17BC-235499C9F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59" y="6530800"/>
            <a:ext cx="8316913" cy="0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 Box 75">
            <a:extLst>
              <a:ext uri="{FF2B5EF4-FFF2-40B4-BE49-F238E27FC236}">
                <a16:creationId xmlns:a16="http://schemas.microsoft.com/office/drawing/2014/main" id="{A1F02C81-7819-681A-A2CD-17F55F91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59" y="1055567"/>
            <a:ext cx="3097213" cy="2160588"/>
          </a:xfrm>
          <a:prstGeom prst="rect">
            <a:avLst/>
          </a:prstGeom>
          <a:noFill/>
          <a:ln w="28575">
            <a:solidFill>
              <a:srgbClr val="0038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рамках одного грейда сочетаются типовые рабочие места с разной структурой дохода</a:t>
            </a:r>
          </a:p>
        </p:txBody>
      </p:sp>
      <p:sp>
        <p:nvSpPr>
          <p:cNvPr id="164" name="Rectangle 76">
            <a:extLst>
              <a:ext uri="{FF2B5EF4-FFF2-40B4-BE49-F238E27FC236}">
                <a16:creationId xmlns:a16="http://schemas.microsoft.com/office/drawing/2014/main" id="{138310F2-418C-73E8-2B52-4FE3B139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09" y="1065980"/>
            <a:ext cx="1008063" cy="215741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vert="vert270" anchor="ctr"/>
          <a:lstStyle>
            <a:lvl1pPr eaLnBrk="0" hangingPunct="0"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Char char="●"/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◦"/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▪"/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5CE"/>
              </a:buClr>
              <a:buSzPct val="85000"/>
              <a:buFont typeface="Tahoma" pitchFamily="34" charset="0"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3864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Специалисты</a:t>
            </a:r>
          </a:p>
        </p:txBody>
      </p:sp>
      <p:sp>
        <p:nvSpPr>
          <p:cNvPr id="165" name="Rectangle 77">
            <a:extLst>
              <a:ext uri="{FF2B5EF4-FFF2-40B4-BE49-F238E27FC236}">
                <a16:creationId xmlns:a16="http://schemas.microsoft.com/office/drawing/2014/main" id="{2E64C447-BFB9-AB55-EF96-C37F2401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097" y="1065980"/>
            <a:ext cx="1077912" cy="2157413"/>
          </a:xfrm>
          <a:prstGeom prst="rect">
            <a:avLst/>
          </a:prstGeom>
          <a:solidFill>
            <a:srgbClr val="C9F0FF"/>
          </a:solidFill>
          <a:ln>
            <a:noFill/>
          </a:ln>
        </p:spPr>
        <p:txBody>
          <a:bodyPr vert="vert270" anchor="ctr"/>
          <a:lstStyle>
            <a:lvl1pPr eaLnBrk="0" hangingPunct="0"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Char char="●"/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◦"/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▪"/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Tahoma" pitchFamily="34" charset="0"/>
              <a:buNone/>
              <a:defRPr/>
            </a:pPr>
            <a:r>
              <a:rPr lang="ru-RU" altLang="ru-RU" sz="1600" b="0" dirty="0">
                <a:cs typeface="Arial" panose="020B0604020202020204" pitchFamily="34" charset="0"/>
              </a:rPr>
              <a:t>Главные специалисты, эксперты</a:t>
            </a:r>
          </a:p>
        </p:txBody>
      </p:sp>
      <p:sp>
        <p:nvSpPr>
          <p:cNvPr id="166" name="Rectangle 78">
            <a:extLst>
              <a:ext uri="{FF2B5EF4-FFF2-40B4-BE49-F238E27FC236}">
                <a16:creationId xmlns:a16="http://schemas.microsoft.com/office/drawing/2014/main" id="{403FA4D8-6DD0-5599-09AE-E3818A85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922" y="1065980"/>
            <a:ext cx="1117600" cy="215741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vert="vert270" anchor="ctr"/>
          <a:lstStyle>
            <a:lvl1pPr eaLnBrk="0" hangingPunct="0"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Char char="●"/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◦"/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▪"/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Tahoma" pitchFamily="34" charset="0"/>
              <a:buNone/>
              <a:defRPr/>
            </a:pPr>
            <a:r>
              <a:rPr lang="ru-RU" altLang="ru-RU" sz="1600" b="0" dirty="0">
                <a:cs typeface="Arial" panose="020B0604020202020204" pitchFamily="34" charset="0"/>
              </a:rPr>
              <a:t>Директора Департаментов</a:t>
            </a:r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0871D934-5AB6-2A47-3123-8863D8F9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849" y="1065980"/>
            <a:ext cx="971550" cy="215741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vert="vert270" anchor="ctr"/>
          <a:lstStyle>
            <a:lvl1pPr eaLnBrk="0" hangingPunct="0">
              <a:spcBef>
                <a:spcPct val="20000"/>
              </a:spcBef>
              <a:buClr>
                <a:srgbClr val="0095CE"/>
              </a:buClr>
              <a:buSzPct val="85000"/>
              <a:buFont typeface="Tahoma" pitchFamily="34" charset="0"/>
              <a:buChar char="●"/>
              <a:defRPr sz="2000" b="1">
                <a:solidFill>
                  <a:srgbClr val="003864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◦"/>
              <a:defRPr sz="2000">
                <a:solidFill>
                  <a:srgbClr val="003864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5CE"/>
              </a:buClr>
              <a:buSzPct val="120000"/>
              <a:buFont typeface="Tahoma" pitchFamily="34" charset="0"/>
              <a:buChar char="▪"/>
              <a:defRPr sz="2400">
                <a:solidFill>
                  <a:srgbClr val="003864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b="0" dirty="0">
                <a:cs typeface="Arial" panose="020B0604020202020204" pitchFamily="34" charset="0"/>
              </a:rPr>
              <a:t>Заместители ГД</a:t>
            </a:r>
          </a:p>
        </p:txBody>
      </p:sp>
      <p:sp>
        <p:nvSpPr>
          <p:cNvPr id="168" name="Line 80">
            <a:extLst>
              <a:ext uri="{FF2B5EF4-FFF2-40B4-BE49-F238E27FC236}">
                <a16:creationId xmlns:a16="http://schemas.microsoft.com/office/drawing/2014/main" id="{F4135B5F-C538-860E-F2E1-EE30BFC0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372" y="1052338"/>
            <a:ext cx="5219700" cy="0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Line 81">
            <a:extLst>
              <a:ext uri="{FF2B5EF4-FFF2-40B4-BE49-F238E27FC236}">
                <a16:creationId xmlns:a16="http://schemas.microsoft.com/office/drawing/2014/main" id="{929FAA07-CDCD-9BB9-1651-7BE7084D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372" y="3584400"/>
            <a:ext cx="5219700" cy="0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Line 83">
            <a:extLst>
              <a:ext uri="{FF2B5EF4-FFF2-40B4-BE49-F238E27FC236}">
                <a16:creationId xmlns:a16="http://schemas.microsoft.com/office/drawing/2014/main" id="{4A24D4AF-7EF3-E081-2A99-9B261C412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5922" y="1042813"/>
            <a:ext cx="0" cy="2416175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Line 84">
            <a:extLst>
              <a:ext uri="{FF2B5EF4-FFF2-40B4-BE49-F238E27FC236}">
                <a16:creationId xmlns:a16="http://schemas.microsoft.com/office/drawing/2014/main" id="{C0F4136A-0E0D-88BC-F016-794C8080A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3522" y="1042813"/>
            <a:ext cx="0" cy="2416175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Line 85">
            <a:extLst>
              <a:ext uri="{FF2B5EF4-FFF2-40B4-BE49-F238E27FC236}">
                <a16:creationId xmlns:a16="http://schemas.microsoft.com/office/drawing/2014/main" id="{CF869621-1598-4A77-68A2-B4FF946A8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8097" y="1042813"/>
            <a:ext cx="0" cy="2416175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Line 86">
            <a:extLst>
              <a:ext uri="{FF2B5EF4-FFF2-40B4-BE49-F238E27FC236}">
                <a16:creationId xmlns:a16="http://schemas.microsoft.com/office/drawing/2014/main" id="{BA0A8713-4543-27A8-2973-41D1524B5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6009" y="1042813"/>
            <a:ext cx="0" cy="2416175"/>
          </a:xfrm>
          <a:prstGeom prst="line">
            <a:avLst/>
          </a:prstGeom>
          <a:noFill/>
          <a:ln w="12700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Line 87">
            <a:extLst>
              <a:ext uri="{FF2B5EF4-FFF2-40B4-BE49-F238E27FC236}">
                <a16:creationId xmlns:a16="http://schemas.microsoft.com/office/drawing/2014/main" id="{52C799F6-1D4F-B416-C7CF-4EF152943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072" y="1042813"/>
            <a:ext cx="0" cy="2395537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49">
            <a:extLst>
              <a:ext uri="{FF2B5EF4-FFF2-40B4-BE49-F238E27FC236}">
                <a16:creationId xmlns:a16="http://schemas.microsoft.com/office/drawing/2014/main" id="{01D2E1E8-A028-E71F-7862-6E6686CB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58" y="4692889"/>
            <a:ext cx="1116012" cy="369888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Tahoma" panose="020B0604030504040204" pitchFamily="34" charset="0"/>
              <a:buNone/>
            </a:pPr>
            <a:endParaRPr lang="ru-RU" altLang="ru-RU" sz="1800">
              <a:cs typeface="Arial" panose="020B0604020202020204" pitchFamily="34" charset="0"/>
            </a:endParaRPr>
          </a:p>
        </p:txBody>
      </p:sp>
      <p:sp>
        <p:nvSpPr>
          <p:cNvPr id="177" name="Прямоугольник 1">
            <a:extLst>
              <a:ext uri="{FF2B5EF4-FFF2-40B4-BE49-F238E27FC236}">
                <a16:creationId xmlns:a16="http://schemas.microsoft.com/office/drawing/2014/main" id="{AFE079AB-0E15-0D1A-0C80-E02DC76F5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731" y="3222450"/>
            <a:ext cx="1008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0" dirty="0">
                <a:cs typeface="Arial" panose="020B0604020202020204" pitchFamily="34" charset="0"/>
              </a:rPr>
              <a:t>Грейд 9</a:t>
            </a:r>
          </a:p>
        </p:txBody>
      </p:sp>
      <p:sp>
        <p:nvSpPr>
          <p:cNvPr id="178" name="Line 58">
            <a:extLst>
              <a:ext uri="{FF2B5EF4-FFF2-40B4-BE49-F238E27FC236}">
                <a16:creationId xmlns:a16="http://schemas.microsoft.com/office/drawing/2014/main" id="{CDA7196E-E7F0-7878-3C9E-E4E88DDE3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622" y="3222450"/>
            <a:ext cx="8316912" cy="0"/>
          </a:xfrm>
          <a:prstGeom prst="line">
            <a:avLst/>
          </a:prstGeom>
          <a:noFill/>
          <a:ln w="12700" cap="sq">
            <a:solidFill>
              <a:srgbClr val="0038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38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A55380B-7467-DE37-0024-202A33208AD0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8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E3F8C34-3D10-0AE3-1548-91B72485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359" y="4701772"/>
            <a:ext cx="1054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95CE"/>
              </a:buClr>
              <a:buSzPct val="85000"/>
              <a:buFont typeface="Tahoma" panose="020B0604030504040204" pitchFamily="34" charset="0"/>
              <a:buChar char="●"/>
              <a:defRPr sz="2000" b="1">
                <a:solidFill>
                  <a:srgbClr val="00386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◦"/>
              <a:defRPr sz="2000">
                <a:solidFill>
                  <a:srgbClr val="00386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5CE"/>
              </a:buClr>
              <a:buSzPct val="120000"/>
              <a:buFont typeface="Tahoma" panose="020B0604030504040204" pitchFamily="34" charset="0"/>
              <a:buChar char="▪"/>
              <a:defRPr sz="2400">
                <a:solidFill>
                  <a:srgbClr val="00386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800" b="0" dirty="0">
                <a:solidFill>
                  <a:schemeClr val="bg1"/>
                </a:solidFill>
                <a:cs typeface="Arial" panose="020B0604020202020204" pitchFamily="34" charset="0"/>
              </a:rPr>
              <a:t>Начальник отдела Иванов А.С.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61BBAD2-4BE4-5C0F-5425-226374A488E3}"/>
              </a:ext>
            </a:extLst>
          </p:cNvPr>
          <p:cNvCxnSpPr>
            <a:cxnSpLocks/>
          </p:cNvCxnSpPr>
          <p:nvPr/>
        </p:nvCxnSpPr>
        <p:spPr>
          <a:xfrm flipH="1">
            <a:off x="4953602" y="4889393"/>
            <a:ext cx="542149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9E9CFBA-8982-C0DA-7D71-146A6478F02A}"/>
              </a:ext>
            </a:extLst>
          </p:cNvPr>
          <p:cNvCxnSpPr>
            <a:cxnSpLocks/>
          </p:cNvCxnSpPr>
          <p:nvPr/>
        </p:nvCxnSpPr>
        <p:spPr>
          <a:xfrm flipH="1" flipV="1">
            <a:off x="5867871" y="4411710"/>
            <a:ext cx="4764" cy="376239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20000CC5-39D3-9867-FCCB-A18AA55517BB}"/>
              </a:ext>
            </a:extLst>
          </p:cNvPr>
          <p:cNvSpPr/>
          <p:nvPr/>
        </p:nvSpPr>
        <p:spPr>
          <a:xfrm>
            <a:off x="3460366" y="1979637"/>
            <a:ext cx="4824536" cy="446406"/>
          </a:xfrm>
          <a:prstGeom prst="leftRightArrow">
            <a:avLst>
              <a:gd name="adj1" fmla="val 70212"/>
              <a:gd name="adj2" fmla="val 779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0" dirty="0">
                <a:solidFill>
                  <a:srgbClr val="FFFFFF"/>
                </a:solidFill>
                <a:cs typeface="Arial" panose="020B0604020202020204" pitchFamily="34" charset="0"/>
              </a:rPr>
              <a:t>Позиция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3914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637A1-CEB2-1B82-DBBE-9551E9F2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5" y="315711"/>
            <a:ext cx="12025336" cy="640308"/>
          </a:xfrm>
        </p:spPr>
        <p:txBody>
          <a:bodyPr/>
          <a:lstStyle/>
          <a:p>
            <a:r>
              <a:rPr lang="ru-RU" sz="3000" dirty="0"/>
              <a:t>МОТ в </a:t>
            </a:r>
            <a:r>
              <a:rPr lang="ru-RU" sz="3000" dirty="0" err="1"/>
              <a:t>Business</a:t>
            </a:r>
            <a:r>
              <a:rPr lang="ru-RU" sz="3000" dirty="0"/>
              <a:t> </a:t>
            </a:r>
            <a:r>
              <a:rPr lang="ru-RU" sz="3000" dirty="0" err="1"/>
              <a:t>Studio</a:t>
            </a:r>
            <a:r>
              <a:rPr lang="ru-RU" sz="3000" dirty="0"/>
              <a:t> (справочник Методы управления)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A1B3580-8DEF-44D9-2384-EB31ADE4C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78426"/>
              </p:ext>
            </p:extLst>
          </p:nvPr>
        </p:nvGraphicFramePr>
        <p:xfrm>
          <a:off x="848345" y="1504540"/>
          <a:ext cx="11776198" cy="528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Отзыв клиента">
            <a:extLst>
              <a:ext uri="{FF2B5EF4-FFF2-40B4-BE49-F238E27FC236}">
                <a16:creationId xmlns:a16="http://schemas.microsoft.com/office/drawing/2014/main" id="{A98CD5B5-32CB-B7A3-BE2B-E28CC36406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370" y="3499146"/>
            <a:ext cx="532617" cy="490309"/>
          </a:xfrm>
          <a:prstGeom prst="rect">
            <a:avLst/>
          </a:prstGeom>
        </p:spPr>
      </p:pic>
      <p:pic>
        <p:nvPicPr>
          <p:cNvPr id="12" name="Рисунок 11" descr="Иерархия со сплошной заливкой">
            <a:extLst>
              <a:ext uri="{FF2B5EF4-FFF2-40B4-BE49-F238E27FC236}">
                <a16:creationId xmlns:a16="http://schemas.microsoft.com/office/drawing/2014/main" id="{5AD0894F-3CB5-6148-3F9D-76E9362B5C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8366" y="2584062"/>
            <a:ext cx="532617" cy="490309"/>
          </a:xfrm>
          <a:prstGeom prst="rect">
            <a:avLst/>
          </a:prstGeom>
        </p:spPr>
      </p:pic>
      <p:pic>
        <p:nvPicPr>
          <p:cNvPr id="14" name="Рисунок 13" descr="Список со сплошной заливкой">
            <a:extLst>
              <a:ext uri="{FF2B5EF4-FFF2-40B4-BE49-F238E27FC236}">
                <a16:creationId xmlns:a16="http://schemas.microsoft.com/office/drawing/2014/main" id="{81479C38-8AE8-9A56-3C5D-33EB66D1C8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0911" y="4333274"/>
            <a:ext cx="532617" cy="490309"/>
          </a:xfrm>
          <a:prstGeom prst="rect">
            <a:avLst/>
          </a:prstGeom>
        </p:spPr>
      </p:pic>
      <p:pic>
        <p:nvPicPr>
          <p:cNvPr id="15" name="Рисунок 14" descr="Шредер со сплошной заливкой">
            <a:extLst>
              <a:ext uri="{FF2B5EF4-FFF2-40B4-BE49-F238E27FC236}">
                <a16:creationId xmlns:a16="http://schemas.microsoft.com/office/drawing/2014/main" id="{73371DA9-8A6B-A5B1-E8AC-D4F3749286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5808" y="6008916"/>
            <a:ext cx="532617" cy="490309"/>
          </a:xfrm>
          <a:prstGeom prst="rect">
            <a:avLst/>
          </a:prstGeom>
        </p:spPr>
      </p:pic>
      <p:pic>
        <p:nvPicPr>
          <p:cNvPr id="16" name="Рисунок 15" descr="Список со сплошной заливкой">
            <a:extLst>
              <a:ext uri="{FF2B5EF4-FFF2-40B4-BE49-F238E27FC236}">
                <a16:creationId xmlns:a16="http://schemas.microsoft.com/office/drawing/2014/main" id="{F6BAD4C8-9A64-7B89-4248-23E6E2C585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5298" y="1819891"/>
            <a:ext cx="532617" cy="49030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3F7AD5A-9575-62E3-5DD0-CDD3D5D9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522" y="933040"/>
            <a:ext cx="23431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89B67F19-BF6A-EE80-CFBB-B2DD84F4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-285" r="3355" b="15842"/>
          <a:stretch>
            <a:fillRect/>
          </a:stretch>
        </p:blipFill>
        <p:spPr bwMode="auto">
          <a:xfrm>
            <a:off x="12441583" y="97239"/>
            <a:ext cx="796850" cy="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4EB42CD3-014E-8724-BF7B-905213725B67}"/>
              </a:ext>
            </a:extLst>
          </p:cNvPr>
          <p:cNvSpPr txBox="1">
            <a:spLocks noGrp="1"/>
          </p:cNvSpPr>
          <p:nvPr/>
        </p:nvSpPr>
        <p:spPr bwMode="auto">
          <a:xfrm>
            <a:off x="10979150" y="6875463"/>
            <a:ext cx="21320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6B7995"/>
              </a:buClr>
              <a:buSzPct val="100000"/>
              <a:buFont typeface="Arial" panose="020B0604020202020204" pitchFamily="34" charset="0"/>
              <a:buNone/>
            </a:pPr>
            <a:fld id="{A59F50FB-63DA-49A1-95C0-0B548763720F}" type="slidenum">
              <a:rPr lang="en-GB" altLang="ru-RU" sz="2400">
                <a:solidFill>
                  <a:srgbClr val="6B7995"/>
                </a:solidFill>
                <a:cs typeface="Arial" panose="020B0604020202020204" pitchFamily="34" charset="0"/>
              </a:rPr>
              <a:pPr algn="r" eaLnBrk="1" hangingPunct="1">
                <a:buClr>
                  <a:srgbClr val="6B7995"/>
                </a:buClr>
                <a:buSzPct val="100000"/>
                <a:buFont typeface="Arial" panose="020B0604020202020204" pitchFamily="34" charset="0"/>
                <a:buNone/>
              </a:pPr>
              <a:t>9</a:t>
            </a:fld>
            <a:endParaRPr lang="en-GB" altLang="ru-RU" sz="2400">
              <a:solidFill>
                <a:srgbClr val="6B7995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 descr="Список со сплошной заливкой">
            <a:extLst>
              <a:ext uri="{FF2B5EF4-FFF2-40B4-BE49-F238E27FC236}">
                <a16:creationId xmlns:a16="http://schemas.microsoft.com/office/drawing/2014/main" id="{5D0502E4-CCA7-FD00-C276-121E6DFDC5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3172" y="5142715"/>
            <a:ext cx="532617" cy="4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24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айд синий фон + текст">
  <a:themeElements>
    <a:clrScheme name="Другая 20">
      <a:dk1>
        <a:srgbClr val="003863"/>
      </a:dk1>
      <a:lt1>
        <a:srgbClr val="003863"/>
      </a:lt1>
      <a:dk2>
        <a:srgbClr val="003863"/>
      </a:dk2>
      <a:lt2>
        <a:srgbClr val="00386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лайд синий фон + текст">
  <a:themeElements>
    <a:clrScheme name="Другая 20">
      <a:dk1>
        <a:srgbClr val="003863"/>
      </a:dk1>
      <a:lt1>
        <a:srgbClr val="003863"/>
      </a:lt1>
      <a:dk2>
        <a:srgbClr val="003863"/>
      </a:dk2>
      <a:lt2>
        <a:srgbClr val="00386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39365</TotalTime>
  <Words>4717</Words>
  <Application>Microsoft Office PowerPoint</Application>
  <PresentationFormat>Произвольный</PresentationFormat>
  <Paragraphs>771</Paragraphs>
  <Slides>43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Calibri</vt:lpstr>
      <vt:lpstr>Calibri Light</vt:lpstr>
      <vt:lpstr>Franklin Gothic Book</vt:lpstr>
      <vt:lpstr>roboto</vt:lpstr>
      <vt:lpstr>Symbol</vt:lpstr>
      <vt:lpstr>Tahoma</vt:lpstr>
      <vt:lpstr>Times New Roman</vt:lpstr>
      <vt:lpstr>Verdana</vt:lpstr>
      <vt:lpstr>Wingdings</vt:lpstr>
      <vt:lpstr>Слайд синий фон + текст</vt:lpstr>
      <vt:lpstr>1_Слайд синий фон + текст</vt:lpstr>
      <vt:lpstr>Visio</vt:lpstr>
      <vt:lpstr>Решение для программного продукта Business Studio «Модель оплаты труда». </vt:lpstr>
      <vt:lpstr>Краткое описание</vt:lpstr>
      <vt:lpstr>Система оплаты труда</vt:lpstr>
      <vt:lpstr>Новая система оплаты труда</vt:lpstr>
      <vt:lpstr>Структура общего вознаграждения</vt:lpstr>
      <vt:lpstr>Типичные проблемы оплаты труда (практика организаций)</vt:lpstr>
      <vt:lpstr>Неоклассическая экономическая теория</vt:lpstr>
      <vt:lpstr>Модель оплаты труда</vt:lpstr>
      <vt:lpstr>МОТ в Business Studio (справочник Методы управления) </vt:lpstr>
      <vt:lpstr>Логика построения модели оплаты труда</vt:lpstr>
      <vt:lpstr>Справочники модели оплаты труда в Business Studio </vt:lpstr>
      <vt:lpstr>Что определяет грейд?</vt:lpstr>
      <vt:lpstr>Вилки должностных окладов (пример)</vt:lpstr>
      <vt:lpstr>Кривая значений должностных окладов</vt:lpstr>
      <vt:lpstr>Закон Вебера — Фехнера</vt:lpstr>
      <vt:lpstr>Методы разработки системы грейдов</vt:lpstr>
      <vt:lpstr>Что такое позиция должности?</vt:lpstr>
      <vt:lpstr>Алгоритм оценки должностного лица для определения позиции и грейда </vt:lpstr>
      <vt:lpstr>Компенсируемые факторы для вилки грейда внутри позиции</vt:lpstr>
      <vt:lpstr>Соотношение постоянной и переменной частей в годовой ЗП</vt:lpstr>
      <vt:lpstr>Балансировки Модели оплаты труда</vt:lpstr>
      <vt:lpstr>Типовые цели материального стимулирования</vt:lpstr>
      <vt:lpstr>Постулаты Модели оплаты труда (пример)</vt:lpstr>
      <vt:lpstr>Дизайн оплаты труда (пример)</vt:lpstr>
      <vt:lpstr>Оценка деятельности работника непосредственным руководителем</vt:lpstr>
      <vt:lpstr>Начисление квартальной премии (пример) </vt:lpstr>
      <vt:lpstr>Начисление квартальной премии (пример 2) </vt:lpstr>
      <vt:lpstr>Особенности внедрения МОТ (пример)</vt:lpstr>
      <vt:lpstr>Отчеты по модели в Business Studio </vt:lpstr>
      <vt:lpstr>Отчет «Дизайн модели оплаты труда»</vt:lpstr>
      <vt:lpstr>Отчет «Расчет оплаты труда по грейдам»</vt:lpstr>
      <vt:lpstr>Отчет «Плановый ФОТ (в целом по компании)»</vt:lpstr>
      <vt:lpstr>Отчет «Плановый ФОТ (по подразделению)»</vt:lpstr>
      <vt:lpstr>Отчет «Плановый ФОТ должности (с работниками)»</vt:lpstr>
      <vt:lpstr>Отчет «Оценка деятельности работника (руководителем)»</vt:lpstr>
      <vt:lpstr>Отчет «Оценка деятельности работника (руководителем)»</vt:lpstr>
      <vt:lpstr>Отчет «Оценка выполнения показателей для расчета премии работника»</vt:lpstr>
      <vt:lpstr>Презентация PowerPoint</vt:lpstr>
      <vt:lpstr>Этапы построения «Модели оплаты труда»</vt:lpstr>
      <vt:lpstr>МОТ и мотивация (пирамида Маслоу)</vt:lpstr>
      <vt:lpstr>Неназначение элементов Модели оплаты труда и мотивации персонала</vt:lpstr>
      <vt:lpstr>Для внедрения Модели оплаты труда существуют следующие предпосылки:</vt:lpstr>
      <vt:lpstr>Магазин моделей и решений Business Studio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РЕАЛИЗАЦИЯ ПРОЕКТОВ ПО СОВЕРШЕНСТВОВАНИЮ БИЗНЕС-АРХИТЕКТУРЫ ОРГАНИЗАЦИИ. ЖИЗНЬ ПОСЛЕ ПРОЕКТА</dc:title>
  <dc:creator>Беликов Дмитрий Васильевич</dc:creator>
  <cp:lastModifiedBy>140210218441 Лозовицкий Владислав Игоревич</cp:lastModifiedBy>
  <cp:revision>360</cp:revision>
  <cp:lastPrinted>1601-01-01T00:00:00Z</cp:lastPrinted>
  <dcterms:created xsi:type="dcterms:W3CDTF">2018-08-22T11:34:06Z</dcterms:created>
  <dcterms:modified xsi:type="dcterms:W3CDTF">2023-11-20T07:39:19Z</dcterms:modified>
</cp:coreProperties>
</file>