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9" r:id="rId1"/>
    <p:sldMasterId id="2147483648" r:id="rId2"/>
    <p:sldMasterId id="2147483650" r:id="rId3"/>
    <p:sldMasterId id="2147483651" r:id="rId4"/>
  </p:sldMasterIdLst>
  <p:notesMasterIdLst>
    <p:notesMasterId r:id="rId12"/>
  </p:notesMasterIdLst>
  <p:sldIdLst>
    <p:sldId id="256" r:id="rId5"/>
    <p:sldId id="257" r:id="rId6"/>
    <p:sldId id="289" r:id="rId7"/>
    <p:sldId id="288" r:id="rId8"/>
    <p:sldId id="292" r:id="rId9"/>
    <p:sldId id="290" r:id="rId10"/>
    <p:sldId id="29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558"/>
    <a:srgbClr val="52A0DD"/>
    <a:srgbClr val="F25413"/>
    <a:srgbClr val="90771C"/>
    <a:srgbClr val="2198E3"/>
    <a:srgbClr val="1A527B"/>
    <a:srgbClr val="203860"/>
    <a:srgbClr val="FFD086"/>
    <a:srgbClr val="153764"/>
    <a:srgbClr val="D1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821" autoAdjust="0"/>
  </p:normalViewPr>
  <p:slideViewPr>
    <p:cSldViewPr snapToGrid="0" showGuides="1">
      <p:cViewPr varScale="1">
        <p:scale>
          <a:sx n="121" d="100"/>
          <a:sy n="121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1355A-8844-4B1F-907C-24E770C3BD58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19C57-ABD5-4AA2-99EE-29B60CEE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3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9852D-061E-5CA8-75BB-5AB22E55A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D086"/>
                </a:solidFill>
              </a:defRPr>
            </a:lvl1pPr>
          </a:lstStyle>
          <a:p>
            <a:r>
              <a:rPr lang="ru-RU" dirty="0"/>
              <a:t>Что такое проектирование? </a:t>
            </a:r>
            <a:br>
              <a:rPr lang="ru-RU" dirty="0"/>
            </a:br>
            <a:r>
              <a:rPr lang="ru-RU" dirty="0"/>
              <a:t>Что такое проектирование? Что такое проектирование?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8FBDC9-0442-0819-10E7-E6B642711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59F4BB8B-7C9F-DFDA-D0A4-A016304697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3625" y="1536879"/>
            <a:ext cx="5742375" cy="498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 b="0"/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 sz="1600"/>
            </a:lvl2pPr>
            <a:lvl3pPr>
              <a:defRPr sz="1200"/>
            </a:lvl3pPr>
          </a:lstStyle>
          <a:p>
            <a:pPr lvl="0"/>
            <a:r>
              <a:rPr lang="ru-RU" dirty="0"/>
              <a:t>Проектирование – это ключевой этап создания </a:t>
            </a:r>
            <a:br>
              <a:rPr lang="ru-RU" dirty="0"/>
            </a:br>
            <a:r>
              <a:rPr lang="ru-RU" dirty="0"/>
              <a:t>или улучшения системы.</a:t>
            </a:r>
            <a:br>
              <a:rPr lang="ru-RU" dirty="0"/>
            </a:br>
            <a:endParaRPr lang="en-US" dirty="0"/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1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2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3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4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5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6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7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8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544EFDD3-3BA6-D191-11DA-776D019252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100" y="1536879"/>
            <a:ext cx="3238500" cy="28575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id="{1A083882-201A-2ED0-DCCD-67C269AAF0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9875" y="3187879"/>
            <a:ext cx="3238500" cy="2857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2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15729-FC63-BBEB-E0BD-0A3EEAFC4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D08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C3BDA8-7993-7227-4B6C-C8CCC2B877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075B0E9-A119-9BF4-DFDD-E858DBD271F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086135"/>
              </p:ext>
            </p:extLst>
          </p:nvPr>
        </p:nvGraphicFramePr>
        <p:xfrm>
          <a:off x="344100" y="1547348"/>
          <a:ext cx="6319429" cy="4379253"/>
        </p:xfrm>
        <a:graphic>
          <a:graphicData uri="http://schemas.openxmlformats.org/drawingml/2006/table">
            <a:tbl>
              <a:tblPr firstRow="1" bandRow="1">
                <a:solidFill>
                  <a:srgbClr val="CCECFF"/>
                </a:solidFill>
                <a:tableStyleId>{5C22544A-7EE6-4342-B048-85BDC9FD1C3A}</a:tableStyleId>
              </a:tblPr>
              <a:tblGrid>
                <a:gridCol w="2946958">
                  <a:extLst>
                    <a:ext uri="{9D8B030D-6E8A-4147-A177-3AD203B41FA5}">
                      <a16:colId xmlns:a16="http://schemas.microsoft.com/office/drawing/2014/main" val="1858683028"/>
                    </a:ext>
                  </a:extLst>
                </a:gridCol>
                <a:gridCol w="3372471">
                  <a:extLst>
                    <a:ext uri="{9D8B030D-6E8A-4147-A177-3AD203B41FA5}">
                      <a16:colId xmlns:a16="http://schemas.microsoft.com/office/drawing/2014/main" val="3540597455"/>
                    </a:ext>
                  </a:extLst>
                </a:gridCol>
              </a:tblGrid>
              <a:tr h="33118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Элемент </a:t>
                      </a:r>
                    </a:p>
                    <a:p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бизнес-архитектуры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071B9">
                            <a:shade val="30000"/>
                            <a:satMod val="115000"/>
                          </a:srgbClr>
                        </a:gs>
                        <a:gs pos="50000">
                          <a:srgbClr val="4071B9">
                            <a:shade val="67500"/>
                            <a:satMod val="115000"/>
                          </a:srgbClr>
                        </a:gs>
                        <a:gs pos="100000">
                          <a:srgbClr val="4071B9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Регламентирующие документы </a:t>
                      </a:r>
                      <a:br>
                        <a:rPr lang="en-US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</a:br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и отчёты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071B9">
                            <a:shade val="30000"/>
                            <a:satMod val="115000"/>
                          </a:srgbClr>
                        </a:gs>
                        <a:gs pos="50000">
                          <a:srgbClr val="4071B9">
                            <a:shade val="67500"/>
                            <a:satMod val="115000"/>
                          </a:srgbClr>
                        </a:gs>
                        <a:gs pos="100000">
                          <a:srgbClr val="4071B9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0315096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Цели бизнеса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Стратегическая карта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1629"/>
                  </a:ext>
                </a:extLst>
              </a:tr>
              <a:tr h="433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Модель бизнес-процессов</a:t>
                      </a:r>
                      <a:endParaRPr lang="ru-RU" dirty="0">
                        <a:solidFill>
                          <a:srgbClr val="00206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Регламенты бизнес-процессов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63567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Данные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Маршруты движения документов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Операции с информационными объектами и их атрибутами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65987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Организационная 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Продолжения о подразделении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Должностные инструкции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22762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Информационные системы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ТЗ на автоматизацию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02062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ИТ-инфраструктура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Описания элемента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ИТ-инфраструктуры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2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54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3E2F7-B8CF-F594-5F7F-C66FBE018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F503C08-4E5F-9C87-06A1-8383B0D7EB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EC0D7C64-A3CF-AAB0-A045-AC2773FA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5" y="1869881"/>
            <a:ext cx="5742375" cy="46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id="{8B924A02-C536-53E1-2C24-A7FC908B3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099" y="2222500"/>
            <a:ext cx="5450275" cy="2857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330E0-5EE8-2933-1D5D-6D6BED5EF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D08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B3C213-39D5-E9DF-A7C8-59DD0C228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A1A0F0F6-4154-14B6-8722-7D08FC4A7D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3625" y="1869881"/>
            <a:ext cx="5742375" cy="46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10242C6C-9CE3-93AF-E71A-67C1B5D0EB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100" y="1869881"/>
            <a:ext cx="4470400" cy="28575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A5124F1-C86E-B7B8-E7AB-74478C8403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7975" y="3076764"/>
            <a:ext cx="4470400" cy="2857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8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330E0-5EE8-2933-1D5D-6D6BED5EF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D08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B3C213-39D5-E9DF-A7C8-59DD0C228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A1A0F0F6-4154-14B6-8722-7D08FC4A7D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3625" y="1869881"/>
            <a:ext cx="5742375" cy="46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C42A895A-E5FB-628D-373A-1E4CA5D46B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099" y="1869881"/>
            <a:ext cx="5450275" cy="42642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D1E6B-52DA-C228-F8FA-90548A83E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D08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D4272B3-7F09-ACC7-C365-8D292E882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C390AD1-2E1A-09CC-070B-810DEB1FC3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3625" y="1946454"/>
            <a:ext cx="5742375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 b="1"/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 sz="1600"/>
            </a:lvl2pPr>
            <a:lvl3pPr>
              <a:defRPr sz="1200"/>
            </a:lvl3pPr>
          </a:lstStyle>
          <a:p>
            <a:pPr lvl="0"/>
            <a:r>
              <a:rPr lang="ru-RU" dirty="0"/>
              <a:t>Проектирование – это ключевой этап создания </a:t>
            </a:r>
            <a:br>
              <a:rPr lang="ru-RU" dirty="0"/>
            </a:br>
            <a:r>
              <a:rPr lang="ru-RU" dirty="0"/>
              <a:t>или улучшения системы.</a:t>
            </a:r>
            <a:br>
              <a:rPr lang="ru-RU" dirty="0"/>
            </a:br>
            <a:endParaRPr lang="en-US" dirty="0"/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1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2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3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4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5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6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7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8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id="{97815C0E-2224-31E6-195D-4362D1E607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6675" y="1946454"/>
            <a:ext cx="3001575" cy="264844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77575DF3-3388-9078-1804-3A95A5C80E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8450" y="3597454"/>
            <a:ext cx="3001575" cy="26484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39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7AC0A-4F33-FD78-0E00-877157F15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D08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FC3F2F-7EF1-C249-D13C-23098EEE9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F1B634E-9A35-93A8-A58E-46BB5B5339F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1669558"/>
              </p:ext>
            </p:extLst>
          </p:nvPr>
        </p:nvGraphicFramePr>
        <p:xfrm>
          <a:off x="344100" y="1888169"/>
          <a:ext cx="6319429" cy="4379253"/>
        </p:xfrm>
        <a:graphic>
          <a:graphicData uri="http://schemas.openxmlformats.org/drawingml/2006/table">
            <a:tbl>
              <a:tblPr firstRow="1" bandRow="1">
                <a:solidFill>
                  <a:srgbClr val="CCECFF"/>
                </a:solidFill>
                <a:tableStyleId>{5C22544A-7EE6-4342-B048-85BDC9FD1C3A}</a:tableStyleId>
              </a:tblPr>
              <a:tblGrid>
                <a:gridCol w="2946958">
                  <a:extLst>
                    <a:ext uri="{9D8B030D-6E8A-4147-A177-3AD203B41FA5}">
                      <a16:colId xmlns:a16="http://schemas.microsoft.com/office/drawing/2014/main" val="1858683028"/>
                    </a:ext>
                  </a:extLst>
                </a:gridCol>
                <a:gridCol w="3372471">
                  <a:extLst>
                    <a:ext uri="{9D8B030D-6E8A-4147-A177-3AD203B41FA5}">
                      <a16:colId xmlns:a16="http://schemas.microsoft.com/office/drawing/2014/main" val="3540597455"/>
                    </a:ext>
                  </a:extLst>
                </a:gridCol>
              </a:tblGrid>
              <a:tr h="33118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Элемент </a:t>
                      </a:r>
                    </a:p>
                    <a:p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бизнес-архитектуры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071B9">
                            <a:shade val="30000"/>
                            <a:satMod val="115000"/>
                          </a:srgbClr>
                        </a:gs>
                        <a:gs pos="50000">
                          <a:srgbClr val="4071B9">
                            <a:shade val="67500"/>
                            <a:satMod val="115000"/>
                          </a:srgbClr>
                        </a:gs>
                        <a:gs pos="100000">
                          <a:srgbClr val="4071B9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Регламентирующие документы </a:t>
                      </a:r>
                      <a:br>
                        <a:rPr lang="en-US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</a:br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и отчёты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071B9">
                            <a:shade val="30000"/>
                            <a:satMod val="115000"/>
                          </a:srgbClr>
                        </a:gs>
                        <a:gs pos="50000">
                          <a:srgbClr val="4071B9">
                            <a:shade val="67500"/>
                            <a:satMod val="115000"/>
                          </a:srgbClr>
                        </a:gs>
                        <a:gs pos="100000">
                          <a:srgbClr val="4071B9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0315096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Цели бизнеса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Стратегическая карта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1629"/>
                  </a:ext>
                </a:extLst>
              </a:tr>
              <a:tr h="433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Модель бизнес-процессов</a:t>
                      </a:r>
                      <a:endParaRPr lang="ru-RU" dirty="0">
                        <a:solidFill>
                          <a:srgbClr val="00206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Регламенты бизнес-процессов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63567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Данные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Маршруты движения документов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Операции с информационными объектами и их атрибутами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65987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Организационная 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Продолжения о подразделении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Должностные инструкции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22762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Информационные системы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ТЗ на автоматизацию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02062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ИТ-инфраструктура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Описания элемента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ИТ-инфраструктуры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2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43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726A9-D5AD-ED27-7E77-0522CA7D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E0069-14A6-07A2-84C6-D6A5E51D1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0D2AF2D-EB48-C5F3-9E63-764E3EC6B7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099" y="2222500"/>
            <a:ext cx="5450275" cy="28575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865BF612-9B18-B934-1DA1-1EFB8270B2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3625" y="1257303"/>
            <a:ext cx="5742375" cy="5244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32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726A9-D5AD-ED27-7E77-0522CA7D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08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E0069-14A6-07A2-84C6-D6A5E51D1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0D2AF2D-EB48-C5F3-9E63-764E3EC6B7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100" y="1257303"/>
            <a:ext cx="4622800" cy="28575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865BF612-9B18-B934-1DA1-1EFB8270B2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3625" y="1257303"/>
            <a:ext cx="5742375" cy="5244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B650E062-5BAE-921E-F04D-98CCA0589E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2200" y="3251203"/>
            <a:ext cx="4396175" cy="2857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395C9-7783-0930-D7E9-CAF3D798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A1F292-6072-6217-CE5C-21F30C670B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4D6032ED-752C-4D11-F1C4-C70E5211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5" y="1257478"/>
            <a:ext cx="5742375" cy="524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id="{E90242C4-B3D1-2998-454D-0EC078E183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2475" y="1257479"/>
            <a:ext cx="5295900" cy="498774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4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A831A-44C9-E09D-772D-EAB77CC2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A5BBC6-ED46-EF97-BA51-A1D76BD4F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77B3AB2-6E7F-A99C-EB37-A7A5DEAA1B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3625" y="1232079"/>
            <a:ext cx="5742375" cy="498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 b="0"/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 sz="1600"/>
            </a:lvl2pPr>
            <a:lvl3pPr>
              <a:defRPr sz="1200"/>
            </a:lvl3pPr>
          </a:lstStyle>
          <a:p>
            <a:pPr lvl="0"/>
            <a:r>
              <a:rPr lang="ru-RU" dirty="0"/>
              <a:t>Проектирование – это ключевой этап создания </a:t>
            </a:r>
            <a:br>
              <a:rPr lang="ru-RU" dirty="0"/>
            </a:br>
            <a:r>
              <a:rPr lang="ru-RU" dirty="0"/>
              <a:t>или улучшения системы.</a:t>
            </a:r>
            <a:br>
              <a:rPr lang="ru-RU" dirty="0"/>
            </a:br>
            <a:endParaRPr lang="en-US" dirty="0"/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1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2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3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4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5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6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7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Пункт списка 8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id="{F862A049-EDD3-4DCF-B3FE-68A570C6D8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100" y="1232079"/>
            <a:ext cx="3238500" cy="28575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68E1F639-D618-68DB-95DD-867BE374D0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9875" y="2883079"/>
            <a:ext cx="3238500" cy="2857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8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4A6B8-0AD9-A394-9882-E0DA15A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A687BF-88F5-2B13-28DD-2D31C342F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B0D2DE7-1103-A852-E4B9-A3916D330E5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0012573"/>
              </p:ext>
            </p:extLst>
          </p:nvPr>
        </p:nvGraphicFramePr>
        <p:xfrm>
          <a:off x="344100" y="1334538"/>
          <a:ext cx="6319429" cy="4379253"/>
        </p:xfrm>
        <a:graphic>
          <a:graphicData uri="http://schemas.openxmlformats.org/drawingml/2006/table">
            <a:tbl>
              <a:tblPr firstRow="1" bandRow="1">
                <a:solidFill>
                  <a:srgbClr val="CCECFF"/>
                </a:solidFill>
                <a:tableStyleId>{5C22544A-7EE6-4342-B048-85BDC9FD1C3A}</a:tableStyleId>
              </a:tblPr>
              <a:tblGrid>
                <a:gridCol w="2946958">
                  <a:extLst>
                    <a:ext uri="{9D8B030D-6E8A-4147-A177-3AD203B41FA5}">
                      <a16:colId xmlns:a16="http://schemas.microsoft.com/office/drawing/2014/main" val="1858683028"/>
                    </a:ext>
                  </a:extLst>
                </a:gridCol>
                <a:gridCol w="3372471">
                  <a:extLst>
                    <a:ext uri="{9D8B030D-6E8A-4147-A177-3AD203B41FA5}">
                      <a16:colId xmlns:a16="http://schemas.microsoft.com/office/drawing/2014/main" val="3540597455"/>
                    </a:ext>
                  </a:extLst>
                </a:gridCol>
              </a:tblGrid>
              <a:tr h="33118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Элемент </a:t>
                      </a:r>
                    </a:p>
                    <a:p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бизнес-архитектуры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071B9">
                            <a:shade val="30000"/>
                            <a:satMod val="115000"/>
                          </a:srgbClr>
                        </a:gs>
                        <a:gs pos="50000">
                          <a:srgbClr val="4071B9">
                            <a:shade val="67500"/>
                            <a:satMod val="115000"/>
                          </a:srgbClr>
                        </a:gs>
                        <a:gs pos="100000">
                          <a:srgbClr val="4071B9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Регламентирующие документы </a:t>
                      </a:r>
                      <a:br>
                        <a:rPr lang="en-US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</a:br>
                      <a:r>
                        <a:rPr lang="ru-RU" sz="1400" b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и отчёты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071B9">
                            <a:shade val="30000"/>
                            <a:satMod val="115000"/>
                          </a:srgbClr>
                        </a:gs>
                        <a:gs pos="50000">
                          <a:srgbClr val="4071B9">
                            <a:shade val="67500"/>
                            <a:satMod val="115000"/>
                          </a:srgbClr>
                        </a:gs>
                        <a:gs pos="100000">
                          <a:srgbClr val="4071B9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0315096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Цели бизнеса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Стратегическая карта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1629"/>
                  </a:ext>
                </a:extLst>
              </a:tr>
              <a:tr h="433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Модель бизнес-процессов</a:t>
                      </a:r>
                      <a:endParaRPr lang="ru-RU" dirty="0">
                        <a:solidFill>
                          <a:srgbClr val="00206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Регламенты бизнес-процессов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63567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Данные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Маршруты движения документов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Операции с информационными объектами и их атрибутами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65987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Организационная 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Продолжения о подразделении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Должностные инструкции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22762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Информационные системы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ТЗ на автоматизацию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02062"/>
                  </a:ext>
                </a:extLst>
              </a:tr>
              <a:tr h="5098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ИТ-инфраструктура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Описания элемента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br>
                        <a:rPr lang="en-US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ИТ-инфраструктуры</a:t>
                      </a:r>
                    </a:p>
                  </a:txBody>
                  <a:tcPr>
                    <a:lnL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4B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3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2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0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60576-A7C3-C032-5DD5-A8092CC1A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91417E-01B8-4C5A-480F-76B31F1B8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E3A4D6C9-EF01-097C-EFA5-1C2F5187C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5" y="1536879"/>
            <a:ext cx="5742375" cy="498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id="{0221B402-D226-BF8A-1608-DEA1EEBFB7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100" y="2222500"/>
            <a:ext cx="5468938" cy="2857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9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60576-A7C3-C032-5DD5-A8092CC1A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D08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91417E-01B8-4C5A-480F-76B31F1B8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E3A4D6C9-EF01-097C-EFA5-1C2F5187CD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3625" y="1536879"/>
            <a:ext cx="5742375" cy="498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C72B773A-C9A4-00CA-652F-EB334BB264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100" y="1536879"/>
            <a:ext cx="4546600" cy="28575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3FE0096F-C23B-AD23-C106-4A1BD8D1C9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54900" y="3187879"/>
            <a:ext cx="4383475" cy="2857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9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60576-A7C3-C032-5DD5-A8092CC1A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D08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91417E-01B8-4C5A-480F-76B31F1B8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E3A4D6C9-EF01-097C-EFA5-1C2F5187CD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3625" y="1536879"/>
            <a:ext cx="5742375" cy="498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id="{ED04FB85-EFC4-2DD5-AFEA-0D49D39CDD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8099" y="1527159"/>
            <a:ext cx="5450275" cy="467044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, ча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A3E953-F01B-AC68-559A-0BB72A8BF0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1A27B1-0FF4-9FE2-7779-25BDA0B355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8744" y="2554738"/>
            <a:ext cx="6894511" cy="14673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F55BAA-B604-E772-5B05-0AA1F44D8D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7420" y="5924549"/>
            <a:ext cx="1259618" cy="6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35DBE-3BC8-F877-68E8-AE090EB9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" y="355796"/>
            <a:ext cx="9272975" cy="455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9C5E4-81D9-94CC-3B04-7CA6FEB2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7A07C2E-3666-C9BD-4AF0-2153B6F8D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625" y="1257303"/>
            <a:ext cx="5742375" cy="5244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 lvl="2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5C59F9-2DEA-4477-52FC-FF89531EF0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8466" y="355796"/>
            <a:ext cx="2098573" cy="44663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C0D0735-DA03-7342-B254-BA6EA00E9E85}"/>
              </a:ext>
            </a:extLst>
          </p:cNvPr>
          <p:cNvCxnSpPr>
            <a:cxnSpLocks/>
          </p:cNvCxnSpPr>
          <p:nvPr userDrawn="1"/>
        </p:nvCxnSpPr>
        <p:spPr>
          <a:xfrm>
            <a:off x="340925" y="989751"/>
            <a:ext cx="1122362" cy="0"/>
          </a:xfrm>
          <a:prstGeom prst="line">
            <a:avLst/>
          </a:prstGeom>
          <a:ln w="28575">
            <a:solidFill>
              <a:srgbClr val="2198E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5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8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2198E3"/>
        </a:buClr>
        <a:buSzPts val="1800"/>
        <a:buFont typeface="Wingdings" panose="05000000000000000000" pitchFamily="2" charset="2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35DBE-3BC8-F877-68E8-AE090EB9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" y="355795"/>
            <a:ext cx="9272975" cy="761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9C5E4-81D9-94CC-3B04-7CA6FEB2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7A07C2E-3666-C9BD-4AF0-2153B6F8D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625" y="1536879"/>
            <a:ext cx="5742375" cy="498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5C59F9-2DEA-4477-52FC-FF89531EF0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8466" y="355796"/>
            <a:ext cx="2098573" cy="44663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C0D0735-DA03-7342-B254-BA6EA00E9E85}"/>
              </a:ext>
            </a:extLst>
          </p:cNvPr>
          <p:cNvCxnSpPr>
            <a:cxnSpLocks/>
          </p:cNvCxnSpPr>
          <p:nvPr userDrawn="1"/>
        </p:nvCxnSpPr>
        <p:spPr>
          <a:xfrm>
            <a:off x="340925" y="1294551"/>
            <a:ext cx="1122362" cy="0"/>
          </a:xfrm>
          <a:prstGeom prst="line">
            <a:avLst/>
          </a:prstGeom>
          <a:ln w="28575">
            <a:solidFill>
              <a:srgbClr val="2198E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9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9" r:id="rId3"/>
    <p:sldLayoutId id="2147483661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FFD08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35DBE-3BC8-F877-68E8-AE090EB9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" y="355794"/>
            <a:ext cx="9272975" cy="109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9C5E4-81D9-94CC-3B04-7CA6FEB2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E8AB4401-42AE-4EED-B1BF-C5E270E05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7A07C2E-3666-C9BD-4AF0-2153B6F8D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625" y="1869881"/>
            <a:ext cx="5742375" cy="46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5C59F9-2DEA-4477-52FC-FF89531EF0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8466" y="355796"/>
            <a:ext cx="2098573" cy="44663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C0D0735-DA03-7342-B254-BA6EA00E9E85}"/>
              </a:ext>
            </a:extLst>
          </p:cNvPr>
          <p:cNvCxnSpPr>
            <a:cxnSpLocks/>
          </p:cNvCxnSpPr>
          <p:nvPr userDrawn="1"/>
        </p:nvCxnSpPr>
        <p:spPr>
          <a:xfrm>
            <a:off x="353625" y="1625779"/>
            <a:ext cx="1122362" cy="0"/>
          </a:xfrm>
          <a:prstGeom prst="line">
            <a:avLst/>
          </a:prstGeom>
          <a:ln w="28575">
            <a:solidFill>
              <a:srgbClr val="2198E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4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60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FFD08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30DBA3B-EC51-42C0-BBC0-DBA516E69F18}"/>
              </a:ext>
            </a:extLst>
          </p:cNvPr>
          <p:cNvSpPr txBox="1">
            <a:spLocks/>
          </p:cNvSpPr>
          <p:nvPr/>
        </p:nvSpPr>
        <p:spPr>
          <a:xfrm>
            <a:off x="2538025" y="4259125"/>
            <a:ext cx="7006025" cy="886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FD08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b="1" dirty="0"/>
              <a:t>Бесшовное моделирование корпоративной архитектуры</a:t>
            </a:r>
            <a:endParaRPr lang="ru-RU" sz="2800" dirty="0">
              <a:ea typeface="Roboto Bold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17">
            <a:extLst>
              <a:ext uri="{FF2B5EF4-FFF2-40B4-BE49-F238E27FC236}">
                <a16:creationId xmlns:a16="http://schemas.microsoft.com/office/drawing/2014/main" id="{65769E06-F10F-49A7-9AA0-0D352C3D8F1C}"/>
              </a:ext>
            </a:extLst>
          </p:cNvPr>
          <p:cNvSpPr/>
          <p:nvPr/>
        </p:nvSpPr>
        <p:spPr>
          <a:xfrm>
            <a:off x="159493" y="5942197"/>
            <a:ext cx="74509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98E3"/>
                </a:solidFill>
                <a:latin typeface="Montserrat SemiBold" pitchFamily="2" charset="-52"/>
              </a:rPr>
              <a:t>Дмитрий Пинаев, Евгений Семенов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2198E3"/>
                </a:solidFill>
                <a:latin typeface="Montserrat SemiBold" pitchFamily="2" charset="-52"/>
              </a:rPr>
              <a:t>Группа «Современные технологии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val="352817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7DD66-E822-FE66-7563-14132F31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ea typeface="Roboto Bold" panose="02000000000000000000" pitchFamily="2" charset="0"/>
                <a:cs typeface="Roboto Medium" panose="02000000000000000000" pitchFamily="2" charset="0"/>
              </a:rPr>
              <a:t>План выступления</a:t>
            </a:r>
            <a:endParaRPr lang="ru-RU" dirty="0"/>
          </a:p>
        </p:txBody>
      </p:sp>
      <p:sp>
        <p:nvSpPr>
          <p:cNvPr id="38" name="Объект 3">
            <a:extLst>
              <a:ext uri="{FF2B5EF4-FFF2-40B4-BE49-F238E27FC236}">
                <a16:creationId xmlns:a16="http://schemas.microsoft.com/office/drawing/2014/main" id="{A673106B-C228-431F-BE1D-B2066449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925" y="1709383"/>
            <a:ext cx="9558725" cy="2333228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AutoNum type="arabicPeriod"/>
            </a:pPr>
            <a:r>
              <a:rPr lang="ru-RU" sz="2800" dirty="0"/>
              <a:t>Новая реальность моделирования корпоративной архитектуры</a:t>
            </a:r>
            <a:endParaRPr lang="en-US" sz="2800" dirty="0"/>
          </a:p>
          <a:p>
            <a:pPr marL="533400" indent="-533400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AutoNum type="arabicPeriod"/>
            </a:pPr>
            <a:r>
              <a:rPr lang="ru-RU" sz="2800" dirty="0"/>
              <a:t>Пример </a:t>
            </a:r>
            <a:r>
              <a:rPr lang="ru-RU" sz="2800" dirty="0" err="1"/>
              <a:t>кастомного</a:t>
            </a:r>
            <a:r>
              <a:rPr lang="ru-RU" sz="2800" dirty="0"/>
              <a:t> архитектурного фреймворка</a:t>
            </a:r>
            <a:endParaRPr lang="en-US" sz="2800" dirty="0"/>
          </a:p>
          <a:p>
            <a:pPr marL="533400" indent="-533400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AutoNum type="arabicPeriod"/>
            </a:pPr>
            <a:r>
              <a:rPr lang="ru-RU" sz="2800" dirty="0"/>
              <a:t>Пример бесшовного моделирования</a:t>
            </a:r>
          </a:p>
          <a:p>
            <a:pPr marL="533400" indent="-533400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AutoNum type="arabicPeriod"/>
            </a:pPr>
            <a:r>
              <a:rPr lang="ru-RU" sz="2800" dirty="0"/>
              <a:t>У самурая нет цели, только путь.</a:t>
            </a:r>
          </a:p>
        </p:txBody>
      </p:sp>
    </p:spTree>
    <p:extLst>
      <p:ext uri="{BB962C8B-B14F-4D97-AF65-F5344CB8AC3E}">
        <p14:creationId xmlns:p14="http://schemas.microsoft.com/office/powerpoint/2010/main" val="80495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7DD66-E822-FE66-7563-14132F31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" y="95657"/>
            <a:ext cx="9472234" cy="4559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n-US" dirty="0"/>
              <a:t>1. </a:t>
            </a:r>
            <a:r>
              <a:rPr lang="ru-RU" dirty="0"/>
              <a:t>Новая реальность моделирования</a:t>
            </a:r>
            <a:r>
              <a:rPr lang="en-US" dirty="0"/>
              <a:t> </a:t>
            </a:r>
            <a:r>
              <a:rPr lang="ru-RU" dirty="0"/>
              <a:t>корпоративной архитектуры</a:t>
            </a:r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11F5E2F-105B-499D-88A7-FEC3BC65F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3684" y="5029110"/>
            <a:ext cx="2379662" cy="555932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D0D985-FBEB-414C-AF68-552B9CD3A17C}"/>
              </a:ext>
            </a:extLst>
          </p:cNvPr>
          <p:cNvSpPr/>
          <p:nvPr/>
        </p:nvSpPr>
        <p:spPr>
          <a:xfrm>
            <a:off x="1404534" y="4145060"/>
            <a:ext cx="2005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>
                    <a:lumMod val="85000"/>
                  </a:schemeClr>
                </a:solidFill>
              </a:rPr>
              <a:t>SEBoK</a:t>
            </a:r>
            <a:endParaRPr lang="ru-RU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CD79B9-0573-4678-AF0E-148B37DA51BB}"/>
              </a:ext>
            </a:extLst>
          </p:cNvPr>
          <p:cNvSpPr/>
          <p:nvPr/>
        </p:nvSpPr>
        <p:spPr>
          <a:xfrm>
            <a:off x="1551099" y="2777109"/>
            <a:ext cx="3420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  <a:latin typeface="Humnst777 Cn BT" panose="020B0506030504020204" pitchFamily="34" charset="0"/>
              </a:rPr>
              <a:t>Zachman Framework</a:t>
            </a:r>
            <a:endParaRPr lang="tr-TR" sz="3200" b="0" i="0" dirty="0">
              <a:solidFill>
                <a:schemeClr val="bg1"/>
              </a:solidFill>
              <a:effectLst/>
              <a:latin typeface="Humnst777 Cn BT" panose="020B0506030504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7911C9-D991-49BD-BE4C-9D12180A60BD}"/>
              </a:ext>
            </a:extLst>
          </p:cNvPr>
          <p:cNvSpPr/>
          <p:nvPr/>
        </p:nvSpPr>
        <p:spPr>
          <a:xfrm>
            <a:off x="8177399" y="2684775"/>
            <a:ext cx="1303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2D050"/>
                </a:solidFill>
              </a:rPr>
              <a:t>VAD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1D75FBB-7EFC-47D5-9F50-2D97A18CB2F5}"/>
              </a:ext>
            </a:extLst>
          </p:cNvPr>
          <p:cNvSpPr/>
          <p:nvPr/>
        </p:nvSpPr>
        <p:spPr>
          <a:xfrm>
            <a:off x="9603083" y="3159197"/>
            <a:ext cx="1814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BPMN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749240-AE06-4C60-B72F-CCA96BCD4F2D}"/>
              </a:ext>
            </a:extLst>
          </p:cNvPr>
          <p:cNvSpPr/>
          <p:nvPr/>
        </p:nvSpPr>
        <p:spPr>
          <a:xfrm>
            <a:off x="7306259" y="3806658"/>
            <a:ext cx="2725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ArchiMate</a:t>
            </a:r>
            <a:endParaRPr lang="ru-RU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FCB10F7-270D-4A95-88A9-42AB97EC8A5F}"/>
              </a:ext>
            </a:extLst>
          </p:cNvPr>
          <p:cNvSpPr/>
          <p:nvPr/>
        </p:nvSpPr>
        <p:spPr>
          <a:xfrm>
            <a:off x="10057534" y="5241405"/>
            <a:ext cx="906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52A0DD"/>
                </a:solidFill>
              </a:rPr>
              <a:t>С4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7797559-D96E-4A90-85A4-4EFEBFAC0D77}"/>
              </a:ext>
            </a:extLst>
          </p:cNvPr>
          <p:cNvSpPr/>
          <p:nvPr/>
        </p:nvSpPr>
        <p:spPr>
          <a:xfrm>
            <a:off x="3261247" y="3564855"/>
            <a:ext cx="2255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68558"/>
                </a:solidFill>
              </a:rPr>
              <a:t>BIZBOK</a:t>
            </a:r>
            <a:endParaRPr lang="ru-RU" sz="4400" dirty="0">
              <a:solidFill>
                <a:srgbClr val="F6855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9A247-7227-4839-BFB8-DDFFD3698C87}"/>
              </a:ext>
            </a:extLst>
          </p:cNvPr>
          <p:cNvSpPr txBox="1"/>
          <p:nvPr/>
        </p:nvSpPr>
        <p:spPr>
          <a:xfrm>
            <a:off x="1929475" y="1723044"/>
            <a:ext cx="283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D086"/>
                </a:solidFill>
                <a:latin typeface="+mj-lt"/>
              </a:rPr>
              <a:t>Фреймворки</a:t>
            </a:r>
            <a:endParaRPr lang="ru-RU" sz="4000" dirty="0">
              <a:solidFill>
                <a:srgbClr val="FFD086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13FDD-E4C2-4BFA-982A-1D0FCA5D5126}"/>
              </a:ext>
            </a:extLst>
          </p:cNvPr>
          <p:cNvSpPr txBox="1"/>
          <p:nvPr/>
        </p:nvSpPr>
        <p:spPr>
          <a:xfrm>
            <a:off x="7499238" y="1724363"/>
            <a:ext cx="378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D086"/>
                </a:solidFill>
                <a:latin typeface="+mj-lt"/>
              </a:rPr>
              <a:t>Языки (Нотации)</a:t>
            </a:r>
            <a:endParaRPr lang="ru-RU" sz="4000" dirty="0">
              <a:solidFill>
                <a:srgbClr val="FFD086"/>
              </a:solidFill>
              <a:latin typeface="+mj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4751526-89A9-4E27-BF9A-A25D5C79D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2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186"/>
          <a:stretch/>
        </p:blipFill>
        <p:spPr>
          <a:xfrm>
            <a:off x="8438291" y="4946720"/>
            <a:ext cx="1042478" cy="1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7DD66-E822-FE66-7563-14132F31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" y="355796"/>
            <a:ext cx="9272975" cy="455968"/>
          </a:xfrm>
        </p:spPr>
        <p:txBody>
          <a:bodyPr>
            <a:noAutofit/>
          </a:bodyPr>
          <a:lstStyle/>
          <a:p>
            <a:r>
              <a:rPr lang="en-US" dirty="0">
                <a:ea typeface="Roboto Bold" panose="02000000000000000000" pitchFamily="2" charset="0"/>
                <a:cs typeface="Roboto Medium" panose="02000000000000000000" pitchFamily="2" charset="0"/>
              </a:rPr>
              <a:t>2. </a:t>
            </a:r>
            <a:r>
              <a:rPr lang="ru-RU" dirty="0">
                <a:ea typeface="Roboto Bold" panose="02000000000000000000" pitchFamily="2" charset="0"/>
                <a:cs typeface="Roboto Medium" panose="02000000000000000000" pitchFamily="2" charset="0"/>
              </a:rPr>
              <a:t>Пример </a:t>
            </a:r>
            <a:r>
              <a:rPr lang="ru-RU" dirty="0" err="1">
                <a:ea typeface="Roboto Bold" panose="02000000000000000000" pitchFamily="2" charset="0"/>
                <a:cs typeface="Roboto Medium" panose="02000000000000000000" pitchFamily="2" charset="0"/>
              </a:rPr>
              <a:t>кастомного</a:t>
            </a:r>
            <a:r>
              <a:rPr lang="ru-RU" dirty="0">
                <a:ea typeface="Roboto Bold" panose="02000000000000000000" pitchFamily="2" charset="0"/>
                <a:cs typeface="Roboto Medium" panose="02000000000000000000" pitchFamily="2" charset="0"/>
              </a:rPr>
              <a:t> архитектурного фреймворка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58EBE-5201-47FE-A527-ABD695DD49AA}"/>
              </a:ext>
            </a:extLst>
          </p:cNvPr>
          <p:cNvSpPr txBox="1"/>
          <p:nvPr/>
        </p:nvSpPr>
        <p:spPr>
          <a:xfrm>
            <a:off x="4130505" y="250726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Продукты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921194B-7838-45CA-850D-1BA5CEFCCBEB}"/>
              </a:ext>
            </a:extLst>
          </p:cNvPr>
          <p:cNvSpPr txBox="1"/>
          <p:nvPr/>
        </p:nvSpPr>
        <p:spPr>
          <a:xfrm>
            <a:off x="4130511" y="1171543"/>
            <a:ext cx="1368657" cy="45596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Потребители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34E611-D2C1-4F3A-B3CA-5E34049BEB61}"/>
              </a:ext>
            </a:extLst>
          </p:cNvPr>
          <p:cNvSpPr txBox="1"/>
          <p:nvPr/>
        </p:nvSpPr>
        <p:spPr>
          <a:xfrm>
            <a:off x="4130506" y="1855494"/>
            <a:ext cx="1368657" cy="45596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Потребности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29FB2345-6678-4F19-A25A-4A6DD946CCFF}"/>
              </a:ext>
            </a:extLst>
          </p:cNvPr>
          <p:cNvCxnSpPr>
            <a:cxnSpLocks/>
            <a:stCxn id="85" idx="2"/>
            <a:endCxn id="86" idx="0"/>
          </p:cNvCxnSpPr>
          <p:nvPr/>
        </p:nvCxnSpPr>
        <p:spPr>
          <a:xfrm flipH="1">
            <a:off x="4814835" y="1627511"/>
            <a:ext cx="5" cy="22798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2EB0357D-0D19-469D-BC8C-577E4DA75644}"/>
              </a:ext>
            </a:extLst>
          </p:cNvPr>
          <p:cNvCxnSpPr>
            <a:cxnSpLocks/>
            <a:stCxn id="86" idx="2"/>
            <a:endCxn id="5" idx="0"/>
          </p:cNvCxnSpPr>
          <p:nvPr/>
        </p:nvCxnSpPr>
        <p:spPr>
          <a:xfrm flipH="1">
            <a:off x="4814834" y="2311462"/>
            <a:ext cx="1" cy="195805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1DA1142-8383-4CF0-A8CA-70AED55ABBA6}"/>
              </a:ext>
            </a:extLst>
          </p:cNvPr>
          <p:cNvSpPr txBox="1"/>
          <p:nvPr/>
        </p:nvSpPr>
        <p:spPr>
          <a:xfrm>
            <a:off x="4130504" y="3191218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Операционные бизнес-процессы</a:t>
            </a:r>
          </a:p>
        </p:txBody>
      </p: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90EC8061-FD1B-425F-892B-BEDEF7ABFDD8}"/>
              </a:ext>
            </a:extLst>
          </p:cNvPr>
          <p:cNvCxnSpPr>
            <a:cxnSpLocks/>
            <a:stCxn id="5" idx="2"/>
            <a:endCxn id="104" idx="0"/>
          </p:cNvCxnSpPr>
          <p:nvPr/>
        </p:nvCxnSpPr>
        <p:spPr>
          <a:xfrm flipH="1">
            <a:off x="4814833" y="2963235"/>
            <a:ext cx="1" cy="22798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3464A5A0-DCBA-45D7-8153-CE3C9215C3FF}"/>
              </a:ext>
            </a:extLst>
          </p:cNvPr>
          <p:cNvSpPr txBox="1"/>
          <p:nvPr/>
        </p:nvSpPr>
        <p:spPr>
          <a:xfrm>
            <a:off x="4130504" y="3875170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Средства производства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1A3620A-2D90-45B4-A9ED-D0D7313E4F6E}"/>
              </a:ext>
            </a:extLst>
          </p:cNvPr>
          <p:cNvSpPr txBox="1"/>
          <p:nvPr/>
        </p:nvSpPr>
        <p:spPr>
          <a:xfrm>
            <a:off x="5042574" y="583019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Оборудование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AC84FB3-9610-45BA-8380-1DDE8E53058D}"/>
              </a:ext>
            </a:extLst>
          </p:cNvPr>
          <p:cNvSpPr txBox="1"/>
          <p:nvPr/>
        </p:nvSpPr>
        <p:spPr>
          <a:xfrm>
            <a:off x="5042574" y="5178711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Здания и сооружения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09EBC5-E530-4EA2-AC7B-4E0678766133}"/>
              </a:ext>
            </a:extLst>
          </p:cNvPr>
          <p:cNvSpPr txBox="1"/>
          <p:nvPr/>
        </p:nvSpPr>
        <p:spPr>
          <a:xfrm>
            <a:off x="5042574" y="4526941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ИТ-инфраструктура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CA41543-A0AD-4F40-B689-AF78461011FA}"/>
              </a:ext>
            </a:extLst>
          </p:cNvPr>
          <p:cNvSpPr txBox="1"/>
          <p:nvPr/>
        </p:nvSpPr>
        <p:spPr>
          <a:xfrm>
            <a:off x="1480817" y="3875170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Персонал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B20D33B-DE83-48D2-AB69-2DEF2D75163E}"/>
              </a:ext>
            </a:extLst>
          </p:cNvPr>
          <p:cNvSpPr txBox="1"/>
          <p:nvPr/>
        </p:nvSpPr>
        <p:spPr>
          <a:xfrm>
            <a:off x="6858048" y="388515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Объекты деятельности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4793EA8-DEA6-4FF9-8BB9-FB1985724834}"/>
              </a:ext>
            </a:extLst>
          </p:cNvPr>
          <p:cNvSpPr txBox="1"/>
          <p:nvPr/>
        </p:nvSpPr>
        <p:spPr>
          <a:xfrm>
            <a:off x="7785603" y="4543033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Физические объекты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F0DEE6E-51A7-4AB7-B171-2B46889A3CF7}"/>
              </a:ext>
            </a:extLst>
          </p:cNvPr>
          <p:cNvSpPr txBox="1"/>
          <p:nvPr/>
        </p:nvSpPr>
        <p:spPr>
          <a:xfrm>
            <a:off x="7785602" y="5178991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Информационные объекты</a:t>
            </a:r>
          </a:p>
        </p:txBody>
      </p: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id="{837C46A9-83F1-4B4B-8282-2A2639E5F722}"/>
              </a:ext>
            </a:extLst>
          </p:cNvPr>
          <p:cNvCxnSpPr>
            <a:cxnSpLocks/>
            <a:stCxn id="104" idx="2"/>
            <a:endCxn id="106" idx="0"/>
          </p:cNvCxnSpPr>
          <p:nvPr/>
        </p:nvCxnSpPr>
        <p:spPr>
          <a:xfrm>
            <a:off x="4814833" y="3647186"/>
            <a:ext cx="0" cy="227984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816FDA6C-D06B-4DAE-9442-42643B4F862F}"/>
              </a:ext>
            </a:extLst>
          </p:cNvPr>
          <p:cNvSpPr txBox="1"/>
          <p:nvPr/>
        </p:nvSpPr>
        <p:spPr>
          <a:xfrm>
            <a:off x="5878595" y="250726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Каналы сбыта</a:t>
            </a:r>
          </a:p>
        </p:txBody>
      </p: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BC8F542E-2352-49C1-8FA4-F3D8D15D0ED0}"/>
              </a:ext>
            </a:extLst>
          </p:cNvPr>
          <p:cNvCxnSpPr>
            <a:cxnSpLocks/>
            <a:stCxn id="5" idx="3"/>
            <a:endCxn id="170" idx="1"/>
          </p:cNvCxnSpPr>
          <p:nvPr/>
        </p:nvCxnSpPr>
        <p:spPr>
          <a:xfrm>
            <a:off x="5499162" y="2735251"/>
            <a:ext cx="379433" cy="0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5" name="Прямая со стрелкой 174">
            <a:extLst>
              <a:ext uri="{FF2B5EF4-FFF2-40B4-BE49-F238E27FC236}">
                <a16:creationId xmlns:a16="http://schemas.microsoft.com/office/drawing/2014/main" id="{1DFF0E9B-2AF2-4C90-8380-8FD9EB0113EF}"/>
              </a:ext>
            </a:extLst>
          </p:cNvPr>
          <p:cNvCxnSpPr>
            <a:cxnSpLocks/>
            <a:stCxn id="85" idx="3"/>
            <a:endCxn id="170" idx="0"/>
          </p:cNvCxnSpPr>
          <p:nvPr/>
        </p:nvCxnSpPr>
        <p:spPr>
          <a:xfrm>
            <a:off x="5499168" y="1399527"/>
            <a:ext cx="1063756" cy="1107740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:a16="http://schemas.microsoft.com/office/drawing/2014/main" id="{F7CEFD2F-F5E2-415E-9E56-C6990F389372}"/>
              </a:ext>
            </a:extLst>
          </p:cNvPr>
          <p:cNvCxnSpPr>
            <a:cxnSpLocks/>
            <a:stCxn id="170" idx="2"/>
            <a:endCxn id="104" idx="0"/>
          </p:cNvCxnSpPr>
          <p:nvPr/>
        </p:nvCxnSpPr>
        <p:spPr>
          <a:xfrm flipH="1">
            <a:off x="4814833" y="2963235"/>
            <a:ext cx="1748091" cy="22798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6" name="Соединитель: уступ 245">
            <a:extLst>
              <a:ext uri="{FF2B5EF4-FFF2-40B4-BE49-F238E27FC236}">
                <a16:creationId xmlns:a16="http://schemas.microsoft.com/office/drawing/2014/main" id="{D5DFBECA-0BD9-445A-A7BD-ACE9844F82A6}"/>
              </a:ext>
            </a:extLst>
          </p:cNvPr>
          <p:cNvCxnSpPr>
            <a:cxnSpLocks/>
            <a:stCxn id="144" idx="1"/>
            <a:endCxn id="106" idx="2"/>
          </p:cNvCxnSpPr>
          <p:nvPr/>
        </p:nvCxnSpPr>
        <p:spPr>
          <a:xfrm rot="10800000">
            <a:off x="4814834" y="4331139"/>
            <a:ext cx="227741" cy="1075557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1" name="Прямая со стрелкой 250">
            <a:extLst>
              <a:ext uri="{FF2B5EF4-FFF2-40B4-BE49-F238E27FC236}">
                <a16:creationId xmlns:a16="http://schemas.microsoft.com/office/drawing/2014/main" id="{EC7721B3-9201-498D-8D55-D5B45C6522FA}"/>
              </a:ext>
            </a:extLst>
          </p:cNvPr>
          <p:cNvCxnSpPr>
            <a:cxnSpLocks/>
            <a:stCxn id="104" idx="2"/>
            <a:endCxn id="147" idx="0"/>
          </p:cNvCxnSpPr>
          <p:nvPr/>
        </p:nvCxnSpPr>
        <p:spPr>
          <a:xfrm flipH="1">
            <a:off x="2165146" y="3647186"/>
            <a:ext cx="2649687" cy="227984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4" name="Прямая со стрелкой 253">
            <a:extLst>
              <a:ext uri="{FF2B5EF4-FFF2-40B4-BE49-F238E27FC236}">
                <a16:creationId xmlns:a16="http://schemas.microsoft.com/office/drawing/2014/main" id="{3CDA1AC9-AFDC-431D-A4AE-F8025B9F486B}"/>
              </a:ext>
            </a:extLst>
          </p:cNvPr>
          <p:cNvCxnSpPr>
            <a:cxnSpLocks/>
            <a:stCxn id="104" idx="2"/>
            <a:endCxn id="150" idx="0"/>
          </p:cNvCxnSpPr>
          <p:nvPr/>
        </p:nvCxnSpPr>
        <p:spPr>
          <a:xfrm>
            <a:off x="4814833" y="3647186"/>
            <a:ext cx="2727544" cy="237971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7" name="Соединитель: уступ 256">
            <a:extLst>
              <a:ext uri="{FF2B5EF4-FFF2-40B4-BE49-F238E27FC236}">
                <a16:creationId xmlns:a16="http://schemas.microsoft.com/office/drawing/2014/main" id="{91E5DCA5-2FA7-4AF9-906E-41E0D698F8F3}"/>
              </a:ext>
            </a:extLst>
          </p:cNvPr>
          <p:cNvCxnSpPr>
            <a:cxnSpLocks/>
            <a:stCxn id="145" idx="1"/>
            <a:endCxn id="106" idx="2"/>
          </p:cNvCxnSpPr>
          <p:nvPr/>
        </p:nvCxnSpPr>
        <p:spPr>
          <a:xfrm rot="10800000">
            <a:off x="4814834" y="4331139"/>
            <a:ext cx="227741" cy="423787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1" name="Соединитель: уступ 270">
            <a:extLst>
              <a:ext uri="{FF2B5EF4-FFF2-40B4-BE49-F238E27FC236}">
                <a16:creationId xmlns:a16="http://schemas.microsoft.com/office/drawing/2014/main" id="{F749BFFA-55E1-4089-A5C5-0DC667A74A5F}"/>
              </a:ext>
            </a:extLst>
          </p:cNvPr>
          <p:cNvCxnSpPr>
            <a:cxnSpLocks/>
            <a:stCxn id="107" idx="1"/>
            <a:endCxn id="106" idx="2"/>
          </p:cNvCxnSpPr>
          <p:nvPr/>
        </p:nvCxnSpPr>
        <p:spPr>
          <a:xfrm rot="10800000">
            <a:off x="4814834" y="4331139"/>
            <a:ext cx="227741" cy="1727043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0" name="Соединитель: уступ 279">
            <a:extLst>
              <a:ext uri="{FF2B5EF4-FFF2-40B4-BE49-F238E27FC236}">
                <a16:creationId xmlns:a16="http://schemas.microsoft.com/office/drawing/2014/main" id="{50156172-0087-4844-A360-D3426FD4867C}"/>
              </a:ext>
            </a:extLst>
          </p:cNvPr>
          <p:cNvCxnSpPr>
            <a:cxnSpLocks/>
            <a:stCxn id="151" idx="1"/>
            <a:endCxn id="150" idx="2"/>
          </p:cNvCxnSpPr>
          <p:nvPr/>
        </p:nvCxnSpPr>
        <p:spPr>
          <a:xfrm rot="10800000">
            <a:off x="7542377" y="4341125"/>
            <a:ext cx="243226" cy="429892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4" name="Соединитель: уступ 293">
            <a:extLst>
              <a:ext uri="{FF2B5EF4-FFF2-40B4-BE49-F238E27FC236}">
                <a16:creationId xmlns:a16="http://schemas.microsoft.com/office/drawing/2014/main" id="{565689C8-8C37-4043-BB04-87D28BBE2DC2}"/>
              </a:ext>
            </a:extLst>
          </p:cNvPr>
          <p:cNvCxnSpPr>
            <a:cxnSpLocks/>
            <a:stCxn id="152" idx="1"/>
            <a:endCxn id="150" idx="2"/>
          </p:cNvCxnSpPr>
          <p:nvPr/>
        </p:nvCxnSpPr>
        <p:spPr>
          <a:xfrm rot="10800000">
            <a:off x="7542378" y="4341125"/>
            <a:ext cx="243225" cy="1065850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7" name="Прямая со стрелкой 296">
            <a:extLst>
              <a:ext uri="{FF2B5EF4-FFF2-40B4-BE49-F238E27FC236}">
                <a16:creationId xmlns:a16="http://schemas.microsoft.com/office/drawing/2014/main" id="{75867D96-E95C-42C9-8E5A-1D556FBDF827}"/>
              </a:ext>
            </a:extLst>
          </p:cNvPr>
          <p:cNvCxnSpPr>
            <a:cxnSpLocks/>
            <a:stCxn id="106" idx="2"/>
            <a:endCxn id="300" idx="3"/>
          </p:cNvCxnSpPr>
          <p:nvPr/>
        </p:nvCxnSpPr>
        <p:spPr>
          <a:xfrm flipH="1">
            <a:off x="2851768" y="4331138"/>
            <a:ext cx="1963065" cy="832055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3316B6B4-B359-4CC8-BC6C-96640CE9213C}"/>
              </a:ext>
            </a:extLst>
          </p:cNvPr>
          <p:cNvSpPr txBox="1"/>
          <p:nvPr/>
        </p:nvSpPr>
        <p:spPr>
          <a:xfrm>
            <a:off x="1483111" y="4935209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Организационная структура</a:t>
            </a:r>
          </a:p>
        </p:txBody>
      </p:sp>
      <p:cxnSp>
        <p:nvCxnSpPr>
          <p:cNvPr id="303" name="Прямая со стрелкой 302">
            <a:extLst>
              <a:ext uri="{FF2B5EF4-FFF2-40B4-BE49-F238E27FC236}">
                <a16:creationId xmlns:a16="http://schemas.microsoft.com/office/drawing/2014/main" id="{8E43D661-6C4A-421B-8B36-152F9D2BD20A}"/>
              </a:ext>
            </a:extLst>
          </p:cNvPr>
          <p:cNvCxnSpPr>
            <a:cxnSpLocks/>
            <a:stCxn id="147" idx="2"/>
            <a:endCxn id="300" idx="0"/>
          </p:cNvCxnSpPr>
          <p:nvPr/>
        </p:nvCxnSpPr>
        <p:spPr>
          <a:xfrm>
            <a:off x="2165146" y="4331138"/>
            <a:ext cx="2294" cy="604071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3A97E01-494D-4CEE-B2F2-411D118809E6}"/>
              </a:ext>
            </a:extLst>
          </p:cNvPr>
          <p:cNvGrpSpPr/>
          <p:nvPr/>
        </p:nvGrpSpPr>
        <p:grpSpPr>
          <a:xfrm>
            <a:off x="8525229" y="1079266"/>
            <a:ext cx="3661196" cy="2080131"/>
            <a:chOff x="7861708" y="916394"/>
            <a:chExt cx="3661196" cy="2080131"/>
          </a:xfrm>
        </p:grpSpPr>
        <p:grpSp>
          <p:nvGrpSpPr>
            <p:cNvPr id="318" name="Группа 317">
              <a:extLst>
                <a:ext uri="{FF2B5EF4-FFF2-40B4-BE49-F238E27FC236}">
                  <a16:creationId xmlns:a16="http://schemas.microsoft.com/office/drawing/2014/main" id="{08F76D19-68C6-47C7-9E34-2FB781352138}"/>
                </a:ext>
              </a:extLst>
            </p:cNvPr>
            <p:cNvGrpSpPr/>
            <p:nvPr/>
          </p:nvGrpSpPr>
          <p:grpSpPr>
            <a:xfrm>
              <a:off x="7861708" y="916394"/>
              <a:ext cx="3326051" cy="1248394"/>
              <a:chOff x="7844086" y="1161447"/>
              <a:chExt cx="3326051" cy="1248394"/>
            </a:xfrm>
          </p:grpSpPr>
          <p:cxnSp>
            <p:nvCxnSpPr>
              <p:cNvPr id="210" name="Прямая со стрелкой 209">
                <a:extLst>
                  <a:ext uri="{FF2B5EF4-FFF2-40B4-BE49-F238E27FC236}">
                    <a16:creationId xmlns:a16="http://schemas.microsoft.com/office/drawing/2014/main" id="{946A452C-4B67-405C-B747-A6AC86746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1577" y="1670017"/>
                <a:ext cx="710669" cy="0"/>
              </a:xfrm>
              <a:prstGeom prst="straightConnector1">
                <a:avLst/>
              </a:prstGeom>
              <a:solidFill>
                <a:schemeClr val="accent4">
                  <a:lumMod val="75000"/>
                  <a:alpha val="72000"/>
                </a:schemeClr>
              </a:solidFill>
              <a:ln w="12700">
                <a:headEnd w="lg" len="med"/>
                <a:tailEnd type="stealth"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ECC73D4-C3F0-4EDE-8FDE-5F436023C29A}"/>
                  </a:ext>
                </a:extLst>
              </p:cNvPr>
              <p:cNvSpPr txBox="1"/>
              <p:nvPr/>
            </p:nvSpPr>
            <p:spPr>
              <a:xfrm>
                <a:off x="8750826" y="1485351"/>
                <a:ext cx="2419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chemeClr val="bg1"/>
                    </a:solidFill>
                  </a:rPr>
                  <a:t>Определяет/задает требования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9C7E344-46C8-4391-B61C-B2BE668B2B2B}"/>
                  </a:ext>
                </a:extLst>
              </p:cNvPr>
              <p:cNvSpPr txBox="1"/>
              <p:nvPr/>
            </p:nvSpPr>
            <p:spPr>
              <a:xfrm>
                <a:off x="7844086" y="1161447"/>
                <a:ext cx="9656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FFD086"/>
                    </a:solidFill>
                    <a:latin typeface="+mj-lt"/>
                  </a:rPr>
                  <a:t>Легенда</a:t>
                </a:r>
                <a:endParaRPr lang="ru-RU" dirty="0">
                  <a:solidFill>
                    <a:srgbClr val="FFD086"/>
                  </a:solidFill>
                  <a:latin typeface="+mj-lt"/>
                </a:endParaRPr>
              </a:p>
            </p:txBody>
          </p:sp>
          <p:cxnSp>
            <p:nvCxnSpPr>
              <p:cNvPr id="317" name="Прямая со стрелкой 316">
                <a:extLst>
                  <a:ext uri="{FF2B5EF4-FFF2-40B4-BE49-F238E27FC236}">
                    <a16:creationId xmlns:a16="http://schemas.microsoft.com/office/drawing/2014/main" id="{31D5B34F-1ABC-4A9B-AFB3-C434FF2DA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189" y="2260594"/>
                <a:ext cx="710669" cy="0"/>
              </a:xfrm>
              <a:prstGeom prst="straightConnector1">
                <a:avLst/>
              </a:prstGeom>
              <a:solidFill>
                <a:schemeClr val="accent4">
                  <a:lumMod val="75000"/>
                  <a:alpha val="72000"/>
                </a:schemeClr>
              </a:solidFill>
              <a:ln w="12700">
                <a:headEnd w="lg" len="med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B8E52-C9FE-4AD0-A71A-EA2CA2AAD099}"/>
                  </a:ext>
                </a:extLst>
              </p:cNvPr>
              <p:cNvSpPr txBox="1"/>
              <p:nvPr/>
            </p:nvSpPr>
            <p:spPr>
              <a:xfrm>
                <a:off x="8744438" y="2071287"/>
                <a:ext cx="16898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chemeClr val="bg1"/>
                    </a:solidFill>
                  </a:rPr>
                  <a:t>Специализация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0E4AF0-11A6-4AC1-83C7-32EB5CD5E1C2}"/>
                </a:ext>
              </a:extLst>
            </p:cNvPr>
            <p:cNvSpPr txBox="1"/>
            <p:nvPr/>
          </p:nvSpPr>
          <p:spPr>
            <a:xfrm>
              <a:off x="8762060" y="2165528"/>
              <a:ext cx="2760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Используемый язык (нотация) для моделирования домена</a:t>
              </a:r>
              <a:endPara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8428FC41-6B1D-43F6-9C6A-E023DE18ECCF}"/>
              </a:ext>
            </a:extLst>
          </p:cNvPr>
          <p:cNvSpPr/>
          <p:nvPr/>
        </p:nvSpPr>
        <p:spPr>
          <a:xfrm>
            <a:off x="124146" y="1171543"/>
            <a:ext cx="1416050" cy="5544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20894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7DD66-E822-FE66-7563-14132F31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" y="355796"/>
            <a:ext cx="9272975" cy="455968"/>
          </a:xfrm>
        </p:spPr>
        <p:txBody>
          <a:bodyPr>
            <a:noAutofit/>
          </a:bodyPr>
          <a:lstStyle/>
          <a:p>
            <a:r>
              <a:rPr lang="en-US" dirty="0">
                <a:ea typeface="Roboto Bold" panose="02000000000000000000" pitchFamily="2" charset="0"/>
                <a:cs typeface="Roboto Medium" panose="02000000000000000000" pitchFamily="2" charset="0"/>
              </a:rPr>
              <a:t>2. </a:t>
            </a:r>
            <a:r>
              <a:rPr lang="ru-RU" dirty="0">
                <a:ea typeface="Roboto Bold" panose="02000000000000000000" pitchFamily="2" charset="0"/>
                <a:cs typeface="Roboto Medium" panose="02000000000000000000" pitchFamily="2" charset="0"/>
              </a:rPr>
              <a:t>Пример </a:t>
            </a:r>
            <a:r>
              <a:rPr lang="ru-RU" dirty="0" err="1">
                <a:ea typeface="Roboto Bold" panose="02000000000000000000" pitchFamily="2" charset="0"/>
                <a:cs typeface="Roboto Medium" panose="02000000000000000000" pitchFamily="2" charset="0"/>
              </a:rPr>
              <a:t>кастомного</a:t>
            </a:r>
            <a:r>
              <a:rPr lang="ru-RU" dirty="0">
                <a:ea typeface="Roboto Bold" panose="02000000000000000000" pitchFamily="2" charset="0"/>
                <a:cs typeface="Roboto Medium" panose="02000000000000000000" pitchFamily="2" charset="0"/>
              </a:rPr>
              <a:t> архитектурного фреймворка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58EBE-5201-47FE-A527-ABD695DD49AA}"/>
              </a:ext>
            </a:extLst>
          </p:cNvPr>
          <p:cNvSpPr txBox="1"/>
          <p:nvPr/>
        </p:nvSpPr>
        <p:spPr>
          <a:xfrm>
            <a:off x="4130505" y="250726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Продукты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921194B-7838-45CA-850D-1BA5CEFCCBEB}"/>
              </a:ext>
            </a:extLst>
          </p:cNvPr>
          <p:cNvSpPr txBox="1"/>
          <p:nvPr/>
        </p:nvSpPr>
        <p:spPr>
          <a:xfrm>
            <a:off x="4130511" y="1171543"/>
            <a:ext cx="1368657" cy="45596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Потребители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34E611-D2C1-4F3A-B3CA-5E34049BEB61}"/>
              </a:ext>
            </a:extLst>
          </p:cNvPr>
          <p:cNvSpPr txBox="1"/>
          <p:nvPr/>
        </p:nvSpPr>
        <p:spPr>
          <a:xfrm>
            <a:off x="4130506" y="1855494"/>
            <a:ext cx="1368657" cy="45596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Потребности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29FB2345-6678-4F19-A25A-4A6DD946CCFF}"/>
              </a:ext>
            </a:extLst>
          </p:cNvPr>
          <p:cNvCxnSpPr>
            <a:cxnSpLocks/>
            <a:stCxn id="85" idx="2"/>
            <a:endCxn id="86" idx="0"/>
          </p:cNvCxnSpPr>
          <p:nvPr/>
        </p:nvCxnSpPr>
        <p:spPr>
          <a:xfrm flipH="1">
            <a:off x="4814835" y="1627511"/>
            <a:ext cx="5" cy="22798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2EB0357D-0D19-469D-BC8C-577E4DA75644}"/>
              </a:ext>
            </a:extLst>
          </p:cNvPr>
          <p:cNvCxnSpPr>
            <a:cxnSpLocks/>
            <a:stCxn id="86" idx="2"/>
            <a:endCxn id="5" idx="0"/>
          </p:cNvCxnSpPr>
          <p:nvPr/>
        </p:nvCxnSpPr>
        <p:spPr>
          <a:xfrm flipH="1">
            <a:off x="4814834" y="2311462"/>
            <a:ext cx="1" cy="195805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1DA1142-8383-4CF0-A8CA-70AED55ABBA6}"/>
              </a:ext>
            </a:extLst>
          </p:cNvPr>
          <p:cNvSpPr txBox="1"/>
          <p:nvPr/>
        </p:nvSpPr>
        <p:spPr>
          <a:xfrm>
            <a:off x="4130504" y="3191218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Операционные бизнес-процессы</a:t>
            </a:r>
          </a:p>
        </p:txBody>
      </p: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90EC8061-FD1B-425F-892B-BEDEF7ABFDD8}"/>
              </a:ext>
            </a:extLst>
          </p:cNvPr>
          <p:cNvCxnSpPr>
            <a:cxnSpLocks/>
            <a:stCxn id="5" idx="2"/>
            <a:endCxn id="104" idx="0"/>
          </p:cNvCxnSpPr>
          <p:nvPr/>
        </p:nvCxnSpPr>
        <p:spPr>
          <a:xfrm flipH="1">
            <a:off x="4814833" y="2963235"/>
            <a:ext cx="1" cy="22798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3464A5A0-DCBA-45D7-8153-CE3C9215C3FF}"/>
              </a:ext>
            </a:extLst>
          </p:cNvPr>
          <p:cNvSpPr txBox="1"/>
          <p:nvPr/>
        </p:nvSpPr>
        <p:spPr>
          <a:xfrm>
            <a:off x="4130504" y="3875170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Средства производства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09EBC5-E530-4EA2-AC7B-4E0678766133}"/>
              </a:ext>
            </a:extLst>
          </p:cNvPr>
          <p:cNvSpPr txBox="1"/>
          <p:nvPr/>
        </p:nvSpPr>
        <p:spPr>
          <a:xfrm>
            <a:off x="5042574" y="4526941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ИТ-инфраструктура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CA41543-A0AD-4F40-B689-AF78461011FA}"/>
              </a:ext>
            </a:extLst>
          </p:cNvPr>
          <p:cNvSpPr txBox="1"/>
          <p:nvPr/>
        </p:nvSpPr>
        <p:spPr>
          <a:xfrm>
            <a:off x="1480817" y="3875170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Персонал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B20D33B-DE83-48D2-AB69-2DEF2D75163E}"/>
              </a:ext>
            </a:extLst>
          </p:cNvPr>
          <p:cNvSpPr txBox="1"/>
          <p:nvPr/>
        </p:nvSpPr>
        <p:spPr>
          <a:xfrm>
            <a:off x="6858048" y="388515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Объекты деятельности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4793EA8-DEA6-4FF9-8BB9-FB1985724834}"/>
              </a:ext>
            </a:extLst>
          </p:cNvPr>
          <p:cNvSpPr txBox="1"/>
          <p:nvPr/>
        </p:nvSpPr>
        <p:spPr>
          <a:xfrm>
            <a:off x="7785603" y="4543033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Физические объекты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F0DEE6E-51A7-4AB7-B171-2B46889A3CF7}"/>
              </a:ext>
            </a:extLst>
          </p:cNvPr>
          <p:cNvSpPr txBox="1"/>
          <p:nvPr/>
        </p:nvSpPr>
        <p:spPr>
          <a:xfrm>
            <a:off x="7785602" y="5178991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Информационные объекты</a:t>
            </a:r>
          </a:p>
        </p:txBody>
      </p: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id="{837C46A9-83F1-4B4B-8282-2A2639E5F722}"/>
              </a:ext>
            </a:extLst>
          </p:cNvPr>
          <p:cNvCxnSpPr>
            <a:cxnSpLocks/>
            <a:stCxn id="104" idx="2"/>
            <a:endCxn id="106" idx="0"/>
          </p:cNvCxnSpPr>
          <p:nvPr/>
        </p:nvCxnSpPr>
        <p:spPr>
          <a:xfrm>
            <a:off x="4814833" y="3647186"/>
            <a:ext cx="0" cy="227984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816FDA6C-D06B-4DAE-9442-42643B4F862F}"/>
              </a:ext>
            </a:extLst>
          </p:cNvPr>
          <p:cNvSpPr txBox="1"/>
          <p:nvPr/>
        </p:nvSpPr>
        <p:spPr>
          <a:xfrm>
            <a:off x="5878595" y="250726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Каналы сбыта</a:t>
            </a:r>
          </a:p>
        </p:txBody>
      </p: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BC8F542E-2352-49C1-8FA4-F3D8D15D0ED0}"/>
              </a:ext>
            </a:extLst>
          </p:cNvPr>
          <p:cNvCxnSpPr>
            <a:cxnSpLocks/>
            <a:stCxn id="5" idx="3"/>
            <a:endCxn id="170" idx="1"/>
          </p:cNvCxnSpPr>
          <p:nvPr/>
        </p:nvCxnSpPr>
        <p:spPr>
          <a:xfrm>
            <a:off x="5499162" y="2735251"/>
            <a:ext cx="379433" cy="0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5" name="Прямая со стрелкой 174">
            <a:extLst>
              <a:ext uri="{FF2B5EF4-FFF2-40B4-BE49-F238E27FC236}">
                <a16:creationId xmlns:a16="http://schemas.microsoft.com/office/drawing/2014/main" id="{1DFF0E9B-2AF2-4C90-8380-8FD9EB0113EF}"/>
              </a:ext>
            </a:extLst>
          </p:cNvPr>
          <p:cNvCxnSpPr>
            <a:cxnSpLocks/>
            <a:stCxn id="85" idx="3"/>
            <a:endCxn id="170" idx="0"/>
          </p:cNvCxnSpPr>
          <p:nvPr/>
        </p:nvCxnSpPr>
        <p:spPr>
          <a:xfrm>
            <a:off x="5499168" y="1399527"/>
            <a:ext cx="1063756" cy="1107740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:a16="http://schemas.microsoft.com/office/drawing/2014/main" id="{F7CEFD2F-F5E2-415E-9E56-C6990F389372}"/>
              </a:ext>
            </a:extLst>
          </p:cNvPr>
          <p:cNvCxnSpPr>
            <a:cxnSpLocks/>
            <a:stCxn id="170" idx="2"/>
            <a:endCxn id="104" idx="0"/>
          </p:cNvCxnSpPr>
          <p:nvPr/>
        </p:nvCxnSpPr>
        <p:spPr>
          <a:xfrm flipH="1">
            <a:off x="4814833" y="2963235"/>
            <a:ext cx="1748091" cy="22798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6" name="Соединитель: уступ 245">
            <a:extLst>
              <a:ext uri="{FF2B5EF4-FFF2-40B4-BE49-F238E27FC236}">
                <a16:creationId xmlns:a16="http://schemas.microsoft.com/office/drawing/2014/main" id="{D5DFBECA-0BD9-445A-A7BD-ACE9844F82A6}"/>
              </a:ext>
            </a:extLst>
          </p:cNvPr>
          <p:cNvCxnSpPr>
            <a:cxnSpLocks/>
            <a:stCxn id="45" idx="1"/>
            <a:endCxn id="106" idx="2"/>
          </p:cNvCxnSpPr>
          <p:nvPr/>
        </p:nvCxnSpPr>
        <p:spPr>
          <a:xfrm rot="10800000">
            <a:off x="4814834" y="4331139"/>
            <a:ext cx="227741" cy="1075557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1" name="Прямая со стрелкой 250">
            <a:extLst>
              <a:ext uri="{FF2B5EF4-FFF2-40B4-BE49-F238E27FC236}">
                <a16:creationId xmlns:a16="http://schemas.microsoft.com/office/drawing/2014/main" id="{EC7721B3-9201-498D-8D55-D5B45C6522FA}"/>
              </a:ext>
            </a:extLst>
          </p:cNvPr>
          <p:cNvCxnSpPr>
            <a:cxnSpLocks/>
            <a:stCxn id="104" idx="2"/>
            <a:endCxn id="147" idx="0"/>
          </p:cNvCxnSpPr>
          <p:nvPr/>
        </p:nvCxnSpPr>
        <p:spPr>
          <a:xfrm flipH="1">
            <a:off x="2165146" y="3647186"/>
            <a:ext cx="2649687" cy="227984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4" name="Прямая со стрелкой 253">
            <a:extLst>
              <a:ext uri="{FF2B5EF4-FFF2-40B4-BE49-F238E27FC236}">
                <a16:creationId xmlns:a16="http://schemas.microsoft.com/office/drawing/2014/main" id="{3CDA1AC9-AFDC-431D-A4AE-F8025B9F486B}"/>
              </a:ext>
            </a:extLst>
          </p:cNvPr>
          <p:cNvCxnSpPr>
            <a:cxnSpLocks/>
            <a:stCxn id="104" idx="2"/>
            <a:endCxn id="150" idx="0"/>
          </p:cNvCxnSpPr>
          <p:nvPr/>
        </p:nvCxnSpPr>
        <p:spPr>
          <a:xfrm>
            <a:off x="4814833" y="3647186"/>
            <a:ext cx="2727544" cy="237971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7" name="Соединитель: уступ 256">
            <a:extLst>
              <a:ext uri="{FF2B5EF4-FFF2-40B4-BE49-F238E27FC236}">
                <a16:creationId xmlns:a16="http://schemas.microsoft.com/office/drawing/2014/main" id="{91E5DCA5-2FA7-4AF9-906E-41E0D698F8F3}"/>
              </a:ext>
            </a:extLst>
          </p:cNvPr>
          <p:cNvCxnSpPr>
            <a:cxnSpLocks/>
            <a:stCxn id="145" idx="1"/>
            <a:endCxn id="106" idx="2"/>
          </p:cNvCxnSpPr>
          <p:nvPr/>
        </p:nvCxnSpPr>
        <p:spPr>
          <a:xfrm rot="10800000">
            <a:off x="4814834" y="4331139"/>
            <a:ext cx="227741" cy="423787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1" name="Соединитель: уступ 270">
            <a:extLst>
              <a:ext uri="{FF2B5EF4-FFF2-40B4-BE49-F238E27FC236}">
                <a16:creationId xmlns:a16="http://schemas.microsoft.com/office/drawing/2014/main" id="{F749BFFA-55E1-4089-A5C5-0DC667A74A5F}"/>
              </a:ext>
            </a:extLst>
          </p:cNvPr>
          <p:cNvCxnSpPr>
            <a:cxnSpLocks/>
            <a:stCxn id="44" idx="1"/>
            <a:endCxn id="106" idx="2"/>
          </p:cNvCxnSpPr>
          <p:nvPr/>
        </p:nvCxnSpPr>
        <p:spPr>
          <a:xfrm rot="10800000">
            <a:off x="4814834" y="4331139"/>
            <a:ext cx="227741" cy="1727043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0" name="Соединитель: уступ 279">
            <a:extLst>
              <a:ext uri="{FF2B5EF4-FFF2-40B4-BE49-F238E27FC236}">
                <a16:creationId xmlns:a16="http://schemas.microsoft.com/office/drawing/2014/main" id="{50156172-0087-4844-A360-D3426FD4867C}"/>
              </a:ext>
            </a:extLst>
          </p:cNvPr>
          <p:cNvCxnSpPr>
            <a:cxnSpLocks/>
            <a:stCxn id="151" idx="1"/>
            <a:endCxn id="150" idx="2"/>
          </p:cNvCxnSpPr>
          <p:nvPr/>
        </p:nvCxnSpPr>
        <p:spPr>
          <a:xfrm rot="10800000">
            <a:off x="7542377" y="4341125"/>
            <a:ext cx="243226" cy="429892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4" name="Соединитель: уступ 293">
            <a:extLst>
              <a:ext uri="{FF2B5EF4-FFF2-40B4-BE49-F238E27FC236}">
                <a16:creationId xmlns:a16="http://schemas.microsoft.com/office/drawing/2014/main" id="{565689C8-8C37-4043-BB04-87D28BBE2DC2}"/>
              </a:ext>
            </a:extLst>
          </p:cNvPr>
          <p:cNvCxnSpPr>
            <a:cxnSpLocks/>
            <a:stCxn id="152" idx="1"/>
            <a:endCxn id="150" idx="2"/>
          </p:cNvCxnSpPr>
          <p:nvPr/>
        </p:nvCxnSpPr>
        <p:spPr>
          <a:xfrm rot="10800000">
            <a:off x="7542378" y="4341125"/>
            <a:ext cx="243225" cy="1065850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7" name="Прямая со стрелкой 296">
            <a:extLst>
              <a:ext uri="{FF2B5EF4-FFF2-40B4-BE49-F238E27FC236}">
                <a16:creationId xmlns:a16="http://schemas.microsoft.com/office/drawing/2014/main" id="{75867D96-E95C-42C9-8E5A-1D556FBDF827}"/>
              </a:ext>
            </a:extLst>
          </p:cNvPr>
          <p:cNvCxnSpPr>
            <a:cxnSpLocks/>
            <a:stCxn id="106" idx="2"/>
            <a:endCxn id="300" idx="3"/>
          </p:cNvCxnSpPr>
          <p:nvPr/>
        </p:nvCxnSpPr>
        <p:spPr>
          <a:xfrm flipH="1">
            <a:off x="2851768" y="4331138"/>
            <a:ext cx="1963065" cy="832055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3316B6B4-B359-4CC8-BC6C-96640CE9213C}"/>
              </a:ext>
            </a:extLst>
          </p:cNvPr>
          <p:cNvSpPr txBox="1"/>
          <p:nvPr/>
        </p:nvSpPr>
        <p:spPr>
          <a:xfrm>
            <a:off x="1483111" y="4935209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Организационная структура</a:t>
            </a:r>
          </a:p>
        </p:txBody>
      </p:sp>
      <p:cxnSp>
        <p:nvCxnSpPr>
          <p:cNvPr id="303" name="Прямая со стрелкой 302">
            <a:extLst>
              <a:ext uri="{FF2B5EF4-FFF2-40B4-BE49-F238E27FC236}">
                <a16:creationId xmlns:a16="http://schemas.microsoft.com/office/drawing/2014/main" id="{8E43D661-6C4A-421B-8B36-152F9D2BD20A}"/>
              </a:ext>
            </a:extLst>
          </p:cNvPr>
          <p:cNvCxnSpPr>
            <a:cxnSpLocks/>
            <a:stCxn id="147" idx="2"/>
            <a:endCxn id="300" idx="0"/>
          </p:cNvCxnSpPr>
          <p:nvPr/>
        </p:nvCxnSpPr>
        <p:spPr>
          <a:xfrm>
            <a:off x="2165146" y="4331138"/>
            <a:ext cx="2294" cy="604071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3A97E01-494D-4CEE-B2F2-411D118809E6}"/>
              </a:ext>
            </a:extLst>
          </p:cNvPr>
          <p:cNvGrpSpPr/>
          <p:nvPr/>
        </p:nvGrpSpPr>
        <p:grpSpPr>
          <a:xfrm>
            <a:off x="8525229" y="1079266"/>
            <a:ext cx="3661196" cy="2080131"/>
            <a:chOff x="7861708" y="916394"/>
            <a:chExt cx="3661196" cy="2080131"/>
          </a:xfrm>
        </p:grpSpPr>
        <p:grpSp>
          <p:nvGrpSpPr>
            <p:cNvPr id="318" name="Группа 317">
              <a:extLst>
                <a:ext uri="{FF2B5EF4-FFF2-40B4-BE49-F238E27FC236}">
                  <a16:creationId xmlns:a16="http://schemas.microsoft.com/office/drawing/2014/main" id="{08F76D19-68C6-47C7-9E34-2FB781352138}"/>
                </a:ext>
              </a:extLst>
            </p:cNvPr>
            <p:cNvGrpSpPr/>
            <p:nvPr/>
          </p:nvGrpSpPr>
          <p:grpSpPr>
            <a:xfrm>
              <a:off x="7861708" y="916394"/>
              <a:ext cx="3326051" cy="1248394"/>
              <a:chOff x="7844086" y="1161447"/>
              <a:chExt cx="3326051" cy="1248394"/>
            </a:xfrm>
          </p:grpSpPr>
          <p:cxnSp>
            <p:nvCxnSpPr>
              <p:cNvPr id="210" name="Прямая со стрелкой 209">
                <a:extLst>
                  <a:ext uri="{FF2B5EF4-FFF2-40B4-BE49-F238E27FC236}">
                    <a16:creationId xmlns:a16="http://schemas.microsoft.com/office/drawing/2014/main" id="{946A452C-4B67-405C-B747-A6AC86746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1577" y="1670017"/>
                <a:ext cx="710669" cy="0"/>
              </a:xfrm>
              <a:prstGeom prst="straightConnector1">
                <a:avLst/>
              </a:prstGeom>
              <a:solidFill>
                <a:schemeClr val="accent4">
                  <a:lumMod val="75000"/>
                  <a:alpha val="72000"/>
                </a:schemeClr>
              </a:solidFill>
              <a:ln w="12700">
                <a:headEnd w="lg" len="med"/>
                <a:tailEnd type="stealth"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ECC73D4-C3F0-4EDE-8FDE-5F436023C29A}"/>
                  </a:ext>
                </a:extLst>
              </p:cNvPr>
              <p:cNvSpPr txBox="1"/>
              <p:nvPr/>
            </p:nvSpPr>
            <p:spPr>
              <a:xfrm>
                <a:off x="8750826" y="1485351"/>
                <a:ext cx="2419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chemeClr val="bg1"/>
                    </a:solidFill>
                  </a:rPr>
                  <a:t>Определяет/задает требования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9C7E344-46C8-4391-B61C-B2BE668B2B2B}"/>
                  </a:ext>
                </a:extLst>
              </p:cNvPr>
              <p:cNvSpPr txBox="1"/>
              <p:nvPr/>
            </p:nvSpPr>
            <p:spPr>
              <a:xfrm>
                <a:off x="7844086" y="1161447"/>
                <a:ext cx="9656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FFD086"/>
                    </a:solidFill>
                    <a:latin typeface="+mj-lt"/>
                  </a:rPr>
                  <a:t>Легенда</a:t>
                </a:r>
                <a:endParaRPr lang="ru-RU" dirty="0">
                  <a:solidFill>
                    <a:srgbClr val="FFD086"/>
                  </a:solidFill>
                  <a:latin typeface="+mj-lt"/>
                </a:endParaRPr>
              </a:p>
            </p:txBody>
          </p:sp>
          <p:cxnSp>
            <p:nvCxnSpPr>
              <p:cNvPr id="317" name="Прямая со стрелкой 316">
                <a:extLst>
                  <a:ext uri="{FF2B5EF4-FFF2-40B4-BE49-F238E27FC236}">
                    <a16:creationId xmlns:a16="http://schemas.microsoft.com/office/drawing/2014/main" id="{31D5B34F-1ABC-4A9B-AFB3-C434FF2DA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189" y="2260594"/>
                <a:ext cx="710669" cy="0"/>
              </a:xfrm>
              <a:prstGeom prst="straightConnector1">
                <a:avLst/>
              </a:prstGeom>
              <a:solidFill>
                <a:schemeClr val="accent4">
                  <a:lumMod val="75000"/>
                  <a:alpha val="72000"/>
                </a:schemeClr>
              </a:solidFill>
              <a:ln w="12700">
                <a:headEnd w="lg" len="med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B8E52-C9FE-4AD0-A71A-EA2CA2AAD099}"/>
                  </a:ext>
                </a:extLst>
              </p:cNvPr>
              <p:cNvSpPr txBox="1"/>
              <p:nvPr/>
            </p:nvSpPr>
            <p:spPr>
              <a:xfrm>
                <a:off x="8744438" y="2071287"/>
                <a:ext cx="16898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chemeClr val="bg1"/>
                    </a:solidFill>
                  </a:rPr>
                  <a:t>Специализация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0E4AF0-11A6-4AC1-83C7-32EB5CD5E1C2}"/>
                </a:ext>
              </a:extLst>
            </p:cNvPr>
            <p:cNvSpPr txBox="1"/>
            <p:nvPr/>
          </p:nvSpPr>
          <p:spPr>
            <a:xfrm>
              <a:off x="8762060" y="2165528"/>
              <a:ext cx="2760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Используемый язык (нотация) для моделирования домена</a:t>
              </a:r>
              <a:endPara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8428FC41-6B1D-43F6-9C6A-E023DE18ECCF}"/>
              </a:ext>
            </a:extLst>
          </p:cNvPr>
          <p:cNvSpPr/>
          <p:nvPr/>
        </p:nvSpPr>
        <p:spPr>
          <a:xfrm>
            <a:off x="124146" y="1171543"/>
            <a:ext cx="1416050" cy="5544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Требования</a:t>
            </a:r>
          </a:p>
        </p:txBody>
      </p:sp>
      <p:sp>
        <p:nvSpPr>
          <p:cNvPr id="4" name="AutoShape 4" descr="the V diagram in systems engineering.">
            <a:extLst>
              <a:ext uri="{FF2B5EF4-FFF2-40B4-BE49-F238E27FC236}">
                <a16:creationId xmlns:a16="http://schemas.microsoft.com/office/drawing/2014/main" id="{58878F31-905A-4D70-A20D-566D987798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ED1C50-3860-4DFD-9B1F-14D007A0F9DB}"/>
              </a:ext>
            </a:extLst>
          </p:cNvPr>
          <p:cNvSpPr txBox="1"/>
          <p:nvPr/>
        </p:nvSpPr>
        <p:spPr>
          <a:xfrm>
            <a:off x="5042574" y="583019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Оборудование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33E341-CA1B-4988-8A9C-71D7FEC973A4}"/>
              </a:ext>
            </a:extLst>
          </p:cNvPr>
          <p:cNvSpPr txBox="1"/>
          <p:nvPr/>
        </p:nvSpPr>
        <p:spPr>
          <a:xfrm>
            <a:off x="5042574" y="5178711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Здания и сооружения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008EBF-4F33-4C27-90A5-5CC83020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48" y="1223041"/>
            <a:ext cx="6658904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7DD66-E822-FE66-7563-14132F31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" y="355796"/>
            <a:ext cx="9272975" cy="455968"/>
          </a:xfrm>
        </p:spPr>
        <p:txBody>
          <a:bodyPr>
            <a:noAutofit/>
          </a:bodyPr>
          <a:lstStyle/>
          <a:p>
            <a:r>
              <a:rPr lang="en-US" dirty="0">
                <a:ea typeface="Roboto Bold" panose="02000000000000000000" pitchFamily="2" charset="0"/>
                <a:cs typeface="Roboto Medium" panose="02000000000000000000" pitchFamily="2" charset="0"/>
              </a:rPr>
              <a:t>2. </a:t>
            </a:r>
            <a:r>
              <a:rPr lang="ru-RU" dirty="0">
                <a:ea typeface="Roboto Bold" panose="02000000000000000000" pitchFamily="2" charset="0"/>
                <a:cs typeface="Roboto Medium" panose="02000000000000000000" pitchFamily="2" charset="0"/>
              </a:rPr>
              <a:t>Пример </a:t>
            </a:r>
            <a:r>
              <a:rPr lang="ru-RU" dirty="0" err="1">
                <a:ea typeface="Roboto Bold" panose="02000000000000000000" pitchFamily="2" charset="0"/>
                <a:cs typeface="Roboto Medium" panose="02000000000000000000" pitchFamily="2" charset="0"/>
              </a:rPr>
              <a:t>кастомного</a:t>
            </a:r>
            <a:r>
              <a:rPr lang="ru-RU" dirty="0">
                <a:ea typeface="Roboto Bold" panose="02000000000000000000" pitchFamily="2" charset="0"/>
                <a:cs typeface="Roboto Medium" panose="02000000000000000000" pitchFamily="2" charset="0"/>
              </a:rPr>
              <a:t> архитектурного фреймворка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58EBE-5201-47FE-A527-ABD695DD49AA}"/>
              </a:ext>
            </a:extLst>
          </p:cNvPr>
          <p:cNvSpPr txBox="1"/>
          <p:nvPr/>
        </p:nvSpPr>
        <p:spPr>
          <a:xfrm>
            <a:off x="4130505" y="250726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Продукты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921194B-7838-45CA-850D-1BA5CEFCCBEB}"/>
              </a:ext>
            </a:extLst>
          </p:cNvPr>
          <p:cNvSpPr txBox="1"/>
          <p:nvPr/>
        </p:nvSpPr>
        <p:spPr>
          <a:xfrm>
            <a:off x="4130511" y="1171543"/>
            <a:ext cx="1368657" cy="45596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Потребители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34E611-D2C1-4F3A-B3CA-5E34049BEB61}"/>
              </a:ext>
            </a:extLst>
          </p:cNvPr>
          <p:cNvSpPr txBox="1"/>
          <p:nvPr/>
        </p:nvSpPr>
        <p:spPr>
          <a:xfrm>
            <a:off x="4130506" y="1855494"/>
            <a:ext cx="1368657" cy="45596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Потребности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29FB2345-6678-4F19-A25A-4A6DD946CCFF}"/>
              </a:ext>
            </a:extLst>
          </p:cNvPr>
          <p:cNvCxnSpPr>
            <a:cxnSpLocks/>
            <a:stCxn id="85" idx="2"/>
            <a:endCxn id="86" idx="0"/>
          </p:cNvCxnSpPr>
          <p:nvPr/>
        </p:nvCxnSpPr>
        <p:spPr>
          <a:xfrm flipH="1">
            <a:off x="4814835" y="1627511"/>
            <a:ext cx="5" cy="22798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2EB0357D-0D19-469D-BC8C-577E4DA75644}"/>
              </a:ext>
            </a:extLst>
          </p:cNvPr>
          <p:cNvCxnSpPr>
            <a:cxnSpLocks/>
            <a:stCxn id="86" idx="2"/>
            <a:endCxn id="5" idx="0"/>
          </p:cNvCxnSpPr>
          <p:nvPr/>
        </p:nvCxnSpPr>
        <p:spPr>
          <a:xfrm flipH="1">
            <a:off x="4814834" y="2311462"/>
            <a:ext cx="1" cy="195805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1DA1142-8383-4CF0-A8CA-70AED55ABBA6}"/>
              </a:ext>
            </a:extLst>
          </p:cNvPr>
          <p:cNvSpPr txBox="1"/>
          <p:nvPr/>
        </p:nvSpPr>
        <p:spPr>
          <a:xfrm>
            <a:off x="4130504" y="3191218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Операционные бизнес-процессы</a:t>
            </a:r>
          </a:p>
        </p:txBody>
      </p: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90EC8061-FD1B-425F-892B-BEDEF7ABFDD8}"/>
              </a:ext>
            </a:extLst>
          </p:cNvPr>
          <p:cNvCxnSpPr>
            <a:cxnSpLocks/>
            <a:stCxn id="5" idx="2"/>
            <a:endCxn id="104" idx="0"/>
          </p:cNvCxnSpPr>
          <p:nvPr/>
        </p:nvCxnSpPr>
        <p:spPr>
          <a:xfrm flipH="1">
            <a:off x="4814833" y="2963235"/>
            <a:ext cx="1" cy="22798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3464A5A0-DCBA-45D7-8153-CE3C9215C3FF}"/>
              </a:ext>
            </a:extLst>
          </p:cNvPr>
          <p:cNvSpPr txBox="1"/>
          <p:nvPr/>
        </p:nvSpPr>
        <p:spPr>
          <a:xfrm>
            <a:off x="4130504" y="3875170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Средства производства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1A3620A-2D90-45B4-A9ED-D0D7313E4F6E}"/>
              </a:ext>
            </a:extLst>
          </p:cNvPr>
          <p:cNvSpPr txBox="1"/>
          <p:nvPr/>
        </p:nvSpPr>
        <p:spPr>
          <a:xfrm>
            <a:off x="5037091" y="6195361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Оборудование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AC84FB3-9610-45BA-8380-1DDE8E53058D}"/>
              </a:ext>
            </a:extLst>
          </p:cNvPr>
          <p:cNvSpPr txBox="1"/>
          <p:nvPr/>
        </p:nvSpPr>
        <p:spPr>
          <a:xfrm>
            <a:off x="5045048" y="5510705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Здания и сооружения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09EBC5-E530-4EA2-AC7B-4E0678766133}"/>
              </a:ext>
            </a:extLst>
          </p:cNvPr>
          <p:cNvSpPr txBox="1"/>
          <p:nvPr/>
        </p:nvSpPr>
        <p:spPr>
          <a:xfrm>
            <a:off x="5042574" y="4526941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ИТ-инфраструктура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CA41543-A0AD-4F40-B689-AF78461011FA}"/>
              </a:ext>
            </a:extLst>
          </p:cNvPr>
          <p:cNvSpPr txBox="1"/>
          <p:nvPr/>
        </p:nvSpPr>
        <p:spPr>
          <a:xfrm>
            <a:off x="1480817" y="3875170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Персонал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B20D33B-DE83-48D2-AB69-2DEF2D75163E}"/>
              </a:ext>
            </a:extLst>
          </p:cNvPr>
          <p:cNvSpPr txBox="1"/>
          <p:nvPr/>
        </p:nvSpPr>
        <p:spPr>
          <a:xfrm>
            <a:off x="6858048" y="388515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Объекты деятельности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4793EA8-DEA6-4FF9-8BB9-FB1985724834}"/>
              </a:ext>
            </a:extLst>
          </p:cNvPr>
          <p:cNvSpPr txBox="1"/>
          <p:nvPr/>
        </p:nvSpPr>
        <p:spPr>
          <a:xfrm>
            <a:off x="7785603" y="4543033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Физические объекты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F0DEE6E-51A7-4AB7-B171-2B46889A3CF7}"/>
              </a:ext>
            </a:extLst>
          </p:cNvPr>
          <p:cNvSpPr txBox="1"/>
          <p:nvPr/>
        </p:nvSpPr>
        <p:spPr>
          <a:xfrm>
            <a:off x="7785602" y="5178991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Информационные объекты</a:t>
            </a:r>
          </a:p>
        </p:txBody>
      </p: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id="{837C46A9-83F1-4B4B-8282-2A2639E5F722}"/>
              </a:ext>
            </a:extLst>
          </p:cNvPr>
          <p:cNvCxnSpPr>
            <a:cxnSpLocks/>
            <a:stCxn id="104" idx="2"/>
            <a:endCxn id="106" idx="0"/>
          </p:cNvCxnSpPr>
          <p:nvPr/>
        </p:nvCxnSpPr>
        <p:spPr>
          <a:xfrm>
            <a:off x="4814833" y="3647186"/>
            <a:ext cx="0" cy="227984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816FDA6C-D06B-4DAE-9442-42643B4F862F}"/>
              </a:ext>
            </a:extLst>
          </p:cNvPr>
          <p:cNvSpPr txBox="1"/>
          <p:nvPr/>
        </p:nvSpPr>
        <p:spPr>
          <a:xfrm>
            <a:off x="5878595" y="2507267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Каналы сбыта</a:t>
            </a:r>
          </a:p>
        </p:txBody>
      </p: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BC8F542E-2352-49C1-8FA4-F3D8D15D0ED0}"/>
              </a:ext>
            </a:extLst>
          </p:cNvPr>
          <p:cNvCxnSpPr>
            <a:cxnSpLocks/>
            <a:stCxn id="5" idx="3"/>
            <a:endCxn id="170" idx="1"/>
          </p:cNvCxnSpPr>
          <p:nvPr/>
        </p:nvCxnSpPr>
        <p:spPr>
          <a:xfrm>
            <a:off x="5499162" y="2735251"/>
            <a:ext cx="379433" cy="0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5" name="Прямая со стрелкой 174">
            <a:extLst>
              <a:ext uri="{FF2B5EF4-FFF2-40B4-BE49-F238E27FC236}">
                <a16:creationId xmlns:a16="http://schemas.microsoft.com/office/drawing/2014/main" id="{1DFF0E9B-2AF2-4C90-8380-8FD9EB0113EF}"/>
              </a:ext>
            </a:extLst>
          </p:cNvPr>
          <p:cNvCxnSpPr>
            <a:cxnSpLocks/>
            <a:stCxn id="85" idx="3"/>
            <a:endCxn id="170" idx="0"/>
          </p:cNvCxnSpPr>
          <p:nvPr/>
        </p:nvCxnSpPr>
        <p:spPr>
          <a:xfrm>
            <a:off x="5499168" y="1399527"/>
            <a:ext cx="1063756" cy="1107740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:a16="http://schemas.microsoft.com/office/drawing/2014/main" id="{F7CEFD2F-F5E2-415E-9E56-C6990F389372}"/>
              </a:ext>
            </a:extLst>
          </p:cNvPr>
          <p:cNvCxnSpPr>
            <a:cxnSpLocks/>
            <a:stCxn id="170" idx="2"/>
            <a:endCxn id="104" idx="0"/>
          </p:cNvCxnSpPr>
          <p:nvPr/>
        </p:nvCxnSpPr>
        <p:spPr>
          <a:xfrm flipH="1">
            <a:off x="4814833" y="2963235"/>
            <a:ext cx="1748091" cy="22798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6" name="Соединитель: уступ 245">
            <a:extLst>
              <a:ext uri="{FF2B5EF4-FFF2-40B4-BE49-F238E27FC236}">
                <a16:creationId xmlns:a16="http://schemas.microsoft.com/office/drawing/2014/main" id="{D5DFBECA-0BD9-445A-A7BD-ACE9844F82A6}"/>
              </a:ext>
            </a:extLst>
          </p:cNvPr>
          <p:cNvCxnSpPr>
            <a:cxnSpLocks/>
            <a:stCxn id="144" idx="1"/>
            <a:endCxn id="106" idx="2"/>
          </p:cNvCxnSpPr>
          <p:nvPr/>
        </p:nvCxnSpPr>
        <p:spPr>
          <a:xfrm rot="10800000">
            <a:off x="4814834" y="4331139"/>
            <a:ext cx="230215" cy="1407551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1" name="Прямая со стрелкой 250">
            <a:extLst>
              <a:ext uri="{FF2B5EF4-FFF2-40B4-BE49-F238E27FC236}">
                <a16:creationId xmlns:a16="http://schemas.microsoft.com/office/drawing/2014/main" id="{EC7721B3-9201-498D-8D55-D5B45C6522FA}"/>
              </a:ext>
            </a:extLst>
          </p:cNvPr>
          <p:cNvCxnSpPr>
            <a:cxnSpLocks/>
            <a:stCxn id="104" idx="2"/>
            <a:endCxn id="147" idx="0"/>
          </p:cNvCxnSpPr>
          <p:nvPr/>
        </p:nvCxnSpPr>
        <p:spPr>
          <a:xfrm flipH="1">
            <a:off x="2165146" y="3647186"/>
            <a:ext cx="2649687" cy="227984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4" name="Прямая со стрелкой 253">
            <a:extLst>
              <a:ext uri="{FF2B5EF4-FFF2-40B4-BE49-F238E27FC236}">
                <a16:creationId xmlns:a16="http://schemas.microsoft.com/office/drawing/2014/main" id="{3CDA1AC9-AFDC-431D-A4AE-F8025B9F486B}"/>
              </a:ext>
            </a:extLst>
          </p:cNvPr>
          <p:cNvCxnSpPr>
            <a:cxnSpLocks/>
            <a:stCxn id="104" idx="2"/>
            <a:endCxn id="150" idx="0"/>
          </p:cNvCxnSpPr>
          <p:nvPr/>
        </p:nvCxnSpPr>
        <p:spPr>
          <a:xfrm>
            <a:off x="4814833" y="3647186"/>
            <a:ext cx="2727544" cy="237971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7" name="Соединитель: уступ 256">
            <a:extLst>
              <a:ext uri="{FF2B5EF4-FFF2-40B4-BE49-F238E27FC236}">
                <a16:creationId xmlns:a16="http://schemas.microsoft.com/office/drawing/2014/main" id="{91E5DCA5-2FA7-4AF9-906E-41E0D698F8F3}"/>
              </a:ext>
            </a:extLst>
          </p:cNvPr>
          <p:cNvCxnSpPr>
            <a:cxnSpLocks/>
            <a:stCxn id="145" idx="1"/>
            <a:endCxn id="106" idx="2"/>
          </p:cNvCxnSpPr>
          <p:nvPr/>
        </p:nvCxnSpPr>
        <p:spPr>
          <a:xfrm rot="10800000">
            <a:off x="4814834" y="4331139"/>
            <a:ext cx="227741" cy="423787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1" name="Соединитель: уступ 270">
            <a:extLst>
              <a:ext uri="{FF2B5EF4-FFF2-40B4-BE49-F238E27FC236}">
                <a16:creationId xmlns:a16="http://schemas.microsoft.com/office/drawing/2014/main" id="{F749BFFA-55E1-4089-A5C5-0DC667A74A5F}"/>
              </a:ext>
            </a:extLst>
          </p:cNvPr>
          <p:cNvCxnSpPr>
            <a:cxnSpLocks/>
            <a:stCxn id="107" idx="1"/>
            <a:endCxn id="106" idx="2"/>
          </p:cNvCxnSpPr>
          <p:nvPr/>
        </p:nvCxnSpPr>
        <p:spPr>
          <a:xfrm rot="10800000">
            <a:off x="4814833" y="4331139"/>
            <a:ext cx="222258" cy="2092207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0" name="Соединитель: уступ 279">
            <a:extLst>
              <a:ext uri="{FF2B5EF4-FFF2-40B4-BE49-F238E27FC236}">
                <a16:creationId xmlns:a16="http://schemas.microsoft.com/office/drawing/2014/main" id="{50156172-0087-4844-A360-D3426FD4867C}"/>
              </a:ext>
            </a:extLst>
          </p:cNvPr>
          <p:cNvCxnSpPr>
            <a:cxnSpLocks/>
            <a:stCxn id="151" idx="1"/>
            <a:endCxn id="150" idx="2"/>
          </p:cNvCxnSpPr>
          <p:nvPr/>
        </p:nvCxnSpPr>
        <p:spPr>
          <a:xfrm rot="10800000">
            <a:off x="7542377" y="4341125"/>
            <a:ext cx="243226" cy="429892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4" name="Соединитель: уступ 293">
            <a:extLst>
              <a:ext uri="{FF2B5EF4-FFF2-40B4-BE49-F238E27FC236}">
                <a16:creationId xmlns:a16="http://schemas.microsoft.com/office/drawing/2014/main" id="{565689C8-8C37-4043-BB04-87D28BBE2DC2}"/>
              </a:ext>
            </a:extLst>
          </p:cNvPr>
          <p:cNvCxnSpPr>
            <a:cxnSpLocks/>
            <a:stCxn id="152" idx="1"/>
            <a:endCxn id="150" idx="2"/>
          </p:cNvCxnSpPr>
          <p:nvPr/>
        </p:nvCxnSpPr>
        <p:spPr>
          <a:xfrm rot="10800000">
            <a:off x="7542378" y="4341125"/>
            <a:ext cx="243225" cy="1065850"/>
          </a:xfrm>
          <a:prstGeom prst="bentConnector2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7" name="Прямая со стрелкой 296">
            <a:extLst>
              <a:ext uri="{FF2B5EF4-FFF2-40B4-BE49-F238E27FC236}">
                <a16:creationId xmlns:a16="http://schemas.microsoft.com/office/drawing/2014/main" id="{75867D96-E95C-42C9-8E5A-1D556FBDF827}"/>
              </a:ext>
            </a:extLst>
          </p:cNvPr>
          <p:cNvCxnSpPr>
            <a:cxnSpLocks/>
            <a:stCxn id="106" idx="2"/>
            <a:endCxn id="300" idx="3"/>
          </p:cNvCxnSpPr>
          <p:nvPr/>
        </p:nvCxnSpPr>
        <p:spPr>
          <a:xfrm flipH="1">
            <a:off x="2851768" y="4331138"/>
            <a:ext cx="1963065" cy="832055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3316B6B4-B359-4CC8-BC6C-96640CE9213C}"/>
              </a:ext>
            </a:extLst>
          </p:cNvPr>
          <p:cNvSpPr txBox="1"/>
          <p:nvPr/>
        </p:nvSpPr>
        <p:spPr>
          <a:xfrm>
            <a:off x="1483111" y="4935209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Организационная структура</a:t>
            </a:r>
          </a:p>
        </p:txBody>
      </p:sp>
      <p:cxnSp>
        <p:nvCxnSpPr>
          <p:cNvPr id="303" name="Прямая со стрелкой 302">
            <a:extLst>
              <a:ext uri="{FF2B5EF4-FFF2-40B4-BE49-F238E27FC236}">
                <a16:creationId xmlns:a16="http://schemas.microsoft.com/office/drawing/2014/main" id="{8E43D661-6C4A-421B-8B36-152F9D2BD20A}"/>
              </a:ext>
            </a:extLst>
          </p:cNvPr>
          <p:cNvCxnSpPr>
            <a:cxnSpLocks/>
            <a:stCxn id="147" idx="2"/>
            <a:endCxn id="300" idx="0"/>
          </p:cNvCxnSpPr>
          <p:nvPr/>
        </p:nvCxnSpPr>
        <p:spPr>
          <a:xfrm>
            <a:off x="2165146" y="4331138"/>
            <a:ext cx="2294" cy="604071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6B2B618-5B80-4AFF-BE3B-BCB8D478EAF0}"/>
              </a:ext>
            </a:extLst>
          </p:cNvPr>
          <p:cNvSpPr txBox="1"/>
          <p:nvPr/>
        </p:nvSpPr>
        <p:spPr>
          <a:xfrm>
            <a:off x="4960656" y="1601638"/>
            <a:ext cx="2146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ArchiMate: 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Мотивация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3665B-C3D0-42E5-8687-42BDA13C478E}"/>
              </a:ext>
            </a:extLst>
          </p:cNvPr>
          <p:cNvSpPr txBox="1"/>
          <p:nvPr/>
        </p:nvSpPr>
        <p:spPr>
          <a:xfrm>
            <a:off x="4960655" y="2265171"/>
            <a:ext cx="2146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ArchiMate: 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Мотивация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3F05A6-42E2-4201-B490-8E72F3324C51}"/>
              </a:ext>
            </a:extLst>
          </p:cNvPr>
          <p:cNvSpPr txBox="1"/>
          <p:nvPr/>
        </p:nvSpPr>
        <p:spPr>
          <a:xfrm>
            <a:off x="4960655" y="2913176"/>
            <a:ext cx="2146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ArchiMate: 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Бизнес-слой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7F05D5-B5DA-4A06-A2AD-01C14D86A4F8}"/>
              </a:ext>
            </a:extLst>
          </p:cNvPr>
          <p:cNvSpPr txBox="1"/>
          <p:nvPr/>
        </p:nvSpPr>
        <p:spPr>
          <a:xfrm>
            <a:off x="4960655" y="3611240"/>
            <a:ext cx="2146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VAD+BPMN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CE3FFE-A84D-4F29-8BC2-E14D5309D43E}"/>
              </a:ext>
            </a:extLst>
          </p:cNvPr>
          <p:cNvSpPr txBox="1"/>
          <p:nvPr/>
        </p:nvSpPr>
        <p:spPr>
          <a:xfrm>
            <a:off x="5499161" y="4969808"/>
            <a:ext cx="2037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ArchiMate: 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Слой </a:t>
            </a:r>
            <a:r>
              <a:rPr lang="ru-RU" sz="10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приложений+Технологический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слой</a:t>
            </a:r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+C4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2C0862-728E-4C91-9792-A34EA91236DF}"/>
              </a:ext>
            </a:extLst>
          </p:cNvPr>
          <p:cNvSpPr txBox="1"/>
          <p:nvPr/>
        </p:nvSpPr>
        <p:spPr>
          <a:xfrm>
            <a:off x="2177556" y="5406884"/>
            <a:ext cx="177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Business Studio: </a:t>
            </a:r>
            <a:r>
              <a:rPr lang="ru-RU" sz="10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Оргструктура</a:t>
            </a: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B9F47E-483C-43ED-A1E8-0F26113CF9CB}"/>
              </a:ext>
            </a:extLst>
          </p:cNvPr>
          <p:cNvSpPr txBox="1"/>
          <p:nvPr/>
        </p:nvSpPr>
        <p:spPr>
          <a:xfrm>
            <a:off x="2177556" y="4325648"/>
            <a:ext cx="171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Business Studio: </a:t>
            </a:r>
            <a:r>
              <a:rPr lang="ru-RU" sz="10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Оргструктура</a:t>
            </a: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3A97E01-494D-4CEE-B2F2-411D118809E6}"/>
              </a:ext>
            </a:extLst>
          </p:cNvPr>
          <p:cNvGrpSpPr/>
          <p:nvPr/>
        </p:nvGrpSpPr>
        <p:grpSpPr>
          <a:xfrm>
            <a:off x="8525229" y="1079266"/>
            <a:ext cx="3661196" cy="2080131"/>
            <a:chOff x="7861708" y="916394"/>
            <a:chExt cx="3661196" cy="2080131"/>
          </a:xfrm>
        </p:grpSpPr>
        <p:grpSp>
          <p:nvGrpSpPr>
            <p:cNvPr id="318" name="Группа 317">
              <a:extLst>
                <a:ext uri="{FF2B5EF4-FFF2-40B4-BE49-F238E27FC236}">
                  <a16:creationId xmlns:a16="http://schemas.microsoft.com/office/drawing/2014/main" id="{08F76D19-68C6-47C7-9E34-2FB781352138}"/>
                </a:ext>
              </a:extLst>
            </p:cNvPr>
            <p:cNvGrpSpPr/>
            <p:nvPr/>
          </p:nvGrpSpPr>
          <p:grpSpPr>
            <a:xfrm>
              <a:off x="7861708" y="916394"/>
              <a:ext cx="3326051" cy="1248394"/>
              <a:chOff x="7844086" y="1161447"/>
              <a:chExt cx="3326051" cy="1248394"/>
            </a:xfrm>
          </p:grpSpPr>
          <p:cxnSp>
            <p:nvCxnSpPr>
              <p:cNvPr id="210" name="Прямая со стрелкой 209">
                <a:extLst>
                  <a:ext uri="{FF2B5EF4-FFF2-40B4-BE49-F238E27FC236}">
                    <a16:creationId xmlns:a16="http://schemas.microsoft.com/office/drawing/2014/main" id="{946A452C-4B67-405C-B747-A6AC86746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1577" y="1670017"/>
                <a:ext cx="710669" cy="0"/>
              </a:xfrm>
              <a:prstGeom prst="straightConnector1">
                <a:avLst/>
              </a:prstGeom>
              <a:solidFill>
                <a:schemeClr val="accent4">
                  <a:lumMod val="75000"/>
                  <a:alpha val="72000"/>
                </a:schemeClr>
              </a:solidFill>
              <a:ln w="12700">
                <a:headEnd w="lg" len="med"/>
                <a:tailEnd type="stealth"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ECC73D4-C3F0-4EDE-8FDE-5F436023C29A}"/>
                  </a:ext>
                </a:extLst>
              </p:cNvPr>
              <p:cNvSpPr txBox="1"/>
              <p:nvPr/>
            </p:nvSpPr>
            <p:spPr>
              <a:xfrm>
                <a:off x="8750826" y="1485351"/>
                <a:ext cx="2419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chemeClr val="bg1"/>
                    </a:solidFill>
                  </a:rPr>
                  <a:t>Определяет/задает требования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9C7E344-46C8-4391-B61C-B2BE668B2B2B}"/>
                  </a:ext>
                </a:extLst>
              </p:cNvPr>
              <p:cNvSpPr txBox="1"/>
              <p:nvPr/>
            </p:nvSpPr>
            <p:spPr>
              <a:xfrm>
                <a:off x="7844086" y="1161447"/>
                <a:ext cx="9656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FFD086"/>
                    </a:solidFill>
                    <a:latin typeface="+mj-lt"/>
                  </a:rPr>
                  <a:t>Легенда</a:t>
                </a:r>
                <a:endParaRPr lang="ru-RU" dirty="0">
                  <a:solidFill>
                    <a:srgbClr val="FFD086"/>
                  </a:solidFill>
                  <a:latin typeface="+mj-lt"/>
                </a:endParaRPr>
              </a:p>
            </p:txBody>
          </p:sp>
          <p:cxnSp>
            <p:nvCxnSpPr>
              <p:cNvPr id="317" name="Прямая со стрелкой 316">
                <a:extLst>
                  <a:ext uri="{FF2B5EF4-FFF2-40B4-BE49-F238E27FC236}">
                    <a16:creationId xmlns:a16="http://schemas.microsoft.com/office/drawing/2014/main" id="{31D5B34F-1ABC-4A9B-AFB3-C434FF2DA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189" y="2260594"/>
                <a:ext cx="710669" cy="0"/>
              </a:xfrm>
              <a:prstGeom prst="straightConnector1">
                <a:avLst/>
              </a:prstGeom>
              <a:solidFill>
                <a:schemeClr val="accent4">
                  <a:lumMod val="75000"/>
                  <a:alpha val="72000"/>
                </a:schemeClr>
              </a:solidFill>
              <a:ln w="12700">
                <a:headEnd w="lg" len="med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B8E52-C9FE-4AD0-A71A-EA2CA2AAD099}"/>
                  </a:ext>
                </a:extLst>
              </p:cNvPr>
              <p:cNvSpPr txBox="1"/>
              <p:nvPr/>
            </p:nvSpPr>
            <p:spPr>
              <a:xfrm>
                <a:off x="8744438" y="2071287"/>
                <a:ext cx="16898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chemeClr val="bg1"/>
                    </a:solidFill>
                  </a:rPr>
                  <a:t>Специализация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0E4AF0-11A6-4AC1-83C7-32EB5CD5E1C2}"/>
                </a:ext>
              </a:extLst>
            </p:cNvPr>
            <p:cNvSpPr txBox="1"/>
            <p:nvPr/>
          </p:nvSpPr>
          <p:spPr>
            <a:xfrm>
              <a:off x="8762060" y="2165528"/>
              <a:ext cx="2760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Используемый язык (нотация) для моделирования домена</a:t>
              </a:r>
              <a:endPara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06288F1-1E40-4D12-965B-AD040E4F1667}"/>
              </a:ext>
            </a:extLst>
          </p:cNvPr>
          <p:cNvSpPr txBox="1"/>
          <p:nvPr/>
        </p:nvSpPr>
        <p:spPr>
          <a:xfrm>
            <a:off x="8504054" y="5607525"/>
            <a:ext cx="2037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UML Classes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6C90FB-F9EA-4111-B715-EA65AE213B64}"/>
              </a:ext>
            </a:extLst>
          </p:cNvPr>
          <p:cNvSpPr txBox="1"/>
          <p:nvPr/>
        </p:nvSpPr>
        <p:spPr>
          <a:xfrm rot="16200000">
            <a:off x="228516" y="1547744"/>
            <a:ext cx="2146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ArchiMate: 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Мотивация</a:t>
            </a:r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D1A0B240-BC2B-498C-BA3D-972E51710996}"/>
              </a:ext>
            </a:extLst>
          </p:cNvPr>
          <p:cNvSpPr/>
          <p:nvPr/>
        </p:nvSpPr>
        <p:spPr>
          <a:xfrm>
            <a:off x="124146" y="1171543"/>
            <a:ext cx="1416050" cy="5544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Требования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802CD1-E1F4-4F30-97F8-301BECADF24A}"/>
              </a:ext>
            </a:extLst>
          </p:cNvPr>
          <p:cNvSpPr txBox="1"/>
          <p:nvPr/>
        </p:nvSpPr>
        <p:spPr>
          <a:xfrm>
            <a:off x="5544056" y="5941772"/>
            <a:ext cx="2037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ArchiMate: 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Физический слой</a:t>
            </a: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72B1E5-D081-4482-8F97-DDF6F83ED78C}"/>
              </a:ext>
            </a:extLst>
          </p:cNvPr>
          <p:cNvSpPr txBox="1"/>
          <p:nvPr/>
        </p:nvSpPr>
        <p:spPr>
          <a:xfrm>
            <a:off x="5662164" y="6630182"/>
            <a:ext cx="2037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ArchiMate: 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Физический слой</a:t>
            </a: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FCBD45-CA35-4DD9-8476-CDDB34BE8226}"/>
              </a:ext>
            </a:extLst>
          </p:cNvPr>
          <p:cNvSpPr txBox="1"/>
          <p:nvPr/>
        </p:nvSpPr>
        <p:spPr>
          <a:xfrm>
            <a:off x="8504053" y="4954688"/>
            <a:ext cx="2037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ArchiMate: 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Физический слой</a:t>
            </a: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5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7DD66-E822-FE66-7563-14132F31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5" y="355796"/>
            <a:ext cx="9272975" cy="455968"/>
          </a:xfrm>
        </p:spPr>
        <p:txBody>
          <a:bodyPr>
            <a:noAutofit/>
          </a:bodyPr>
          <a:lstStyle/>
          <a:p>
            <a:r>
              <a:rPr lang="en-US" dirty="0"/>
              <a:t>4. </a:t>
            </a:r>
            <a:r>
              <a:rPr lang="ru-RU" dirty="0"/>
              <a:t>У самурая нет цели, только путь…</a:t>
            </a:r>
            <a:br>
              <a:rPr lang="ru-RU" dirty="0"/>
            </a:b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4CDDAA-D177-4BD4-A60F-1E736CC4ED8E}"/>
              </a:ext>
            </a:extLst>
          </p:cNvPr>
          <p:cNvSpPr txBox="1"/>
          <p:nvPr/>
        </p:nvSpPr>
        <p:spPr>
          <a:xfrm>
            <a:off x="239325" y="1098316"/>
            <a:ext cx="573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D086"/>
                </a:solidFill>
                <a:latin typeface="+mj-lt"/>
              </a:rPr>
              <a:t>…или поддержка </a:t>
            </a:r>
            <a:r>
              <a:rPr lang="ru-RU" sz="1600" dirty="0" err="1">
                <a:solidFill>
                  <a:srgbClr val="FFD086"/>
                </a:solidFill>
                <a:latin typeface="+mj-lt"/>
              </a:rPr>
              <a:t>мэппинга</a:t>
            </a:r>
            <a:r>
              <a:rPr lang="ru-RU" sz="1600" dirty="0">
                <a:solidFill>
                  <a:srgbClr val="FFD086"/>
                </a:solidFill>
                <a:latin typeface="+mj-lt"/>
              </a:rPr>
              <a:t> сущностей разных языков для дальнейшей настройки бесшовного моделирования.</a:t>
            </a:r>
            <a:endParaRPr lang="ru-RU" dirty="0">
              <a:solidFill>
                <a:srgbClr val="FFD086"/>
              </a:solidFill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8A493B-AE4B-4CC1-B2C6-04B83A01EAC6}"/>
              </a:ext>
            </a:extLst>
          </p:cNvPr>
          <p:cNvSpPr txBox="1"/>
          <p:nvPr/>
        </p:nvSpPr>
        <p:spPr>
          <a:xfrm>
            <a:off x="1259972" y="1818574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Нотация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799F30-F684-46E6-8DFC-F65E2290F517}"/>
              </a:ext>
            </a:extLst>
          </p:cNvPr>
          <p:cNvSpPr txBox="1"/>
          <p:nvPr/>
        </p:nvSpPr>
        <p:spPr>
          <a:xfrm>
            <a:off x="1259972" y="2606475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Символ нотации</a:t>
            </a: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BF6CDD79-3B21-418C-B77F-DB632ACB1D76}"/>
              </a:ext>
            </a:extLst>
          </p:cNvPr>
          <p:cNvCxnSpPr>
            <a:cxnSpLocks/>
            <a:stCxn id="55" idx="0"/>
            <a:endCxn id="54" idx="2"/>
          </p:cNvCxnSpPr>
          <p:nvPr/>
        </p:nvCxnSpPr>
        <p:spPr>
          <a:xfrm flipV="1">
            <a:off x="1944301" y="2274542"/>
            <a:ext cx="0" cy="331933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898D69-4442-4D8C-9183-E1B17F059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033" y="3489071"/>
            <a:ext cx="2175026" cy="25348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F67C61-CE04-4B6E-A411-4ACCEF8A6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6" y="3808296"/>
            <a:ext cx="2943728" cy="77602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F4C772C-9279-4FDF-8F59-1C8ADA043FFC}"/>
              </a:ext>
            </a:extLst>
          </p:cNvPr>
          <p:cNvSpPr txBox="1"/>
          <p:nvPr/>
        </p:nvSpPr>
        <p:spPr>
          <a:xfrm>
            <a:off x="4199033" y="2606475"/>
            <a:ext cx="1368657" cy="455968"/>
          </a:xfrm>
          <a:prstGeom prst="rect">
            <a:avLst/>
          </a:prstGeom>
          <a:solidFill>
            <a:srgbClr val="9077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5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Класс метамодели </a:t>
            </a:r>
            <a:r>
              <a:rPr lang="tr-TR" dirty="0"/>
              <a:t>Business Studio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DB9C2BD2-D0C2-479A-9CFF-ED54A17BB4A2}"/>
              </a:ext>
            </a:extLst>
          </p:cNvPr>
          <p:cNvCxnSpPr>
            <a:cxnSpLocks/>
            <a:stCxn id="55" idx="3"/>
            <a:endCxn id="66" idx="1"/>
          </p:cNvCxnSpPr>
          <p:nvPr/>
        </p:nvCxnSpPr>
        <p:spPr>
          <a:xfrm>
            <a:off x="2628629" y="2834459"/>
            <a:ext cx="1570404" cy="0"/>
          </a:xfrm>
          <a:prstGeom prst="straightConnector1">
            <a:avLst/>
          </a:prstGeom>
          <a:solidFill>
            <a:schemeClr val="accent4">
              <a:lumMod val="75000"/>
              <a:alpha val="72000"/>
            </a:schemeClr>
          </a:solidFill>
          <a:ln w="12700">
            <a:headEnd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C3518C1-6E81-4B2D-B741-7DCB0366163C}"/>
              </a:ext>
            </a:extLst>
          </p:cNvPr>
          <p:cNvSpPr txBox="1"/>
          <p:nvPr/>
        </p:nvSpPr>
        <p:spPr>
          <a:xfrm>
            <a:off x="1933344" y="2233664"/>
            <a:ext cx="1161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Состоит из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E0829C1-FCF8-4B77-99F6-034584429727}"/>
              </a:ext>
            </a:extLst>
          </p:cNvPr>
          <p:cNvSpPr txBox="1"/>
          <p:nvPr/>
        </p:nvSpPr>
        <p:spPr>
          <a:xfrm>
            <a:off x="239325" y="6036829"/>
            <a:ext cx="573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D086"/>
                </a:solidFill>
                <a:latin typeface="+mj-lt"/>
              </a:rPr>
              <a:t>1) Включение нового класса объектов во вспомогательный класс, на который настроен символ нотации</a:t>
            </a:r>
            <a:endParaRPr lang="ru-RU" sz="1600" dirty="0">
              <a:solidFill>
                <a:srgbClr val="FFD086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B04CB1-3251-4DE3-8AA8-6610FE8398D1}"/>
              </a:ext>
            </a:extLst>
          </p:cNvPr>
          <p:cNvSpPr txBox="1"/>
          <p:nvPr/>
        </p:nvSpPr>
        <p:spPr>
          <a:xfrm>
            <a:off x="7278300" y="6036829"/>
            <a:ext cx="573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D086"/>
                </a:solidFill>
                <a:latin typeface="+mj-lt"/>
              </a:rPr>
              <a:t>2) Добавление элемента в матрицу классов</a:t>
            </a:r>
            <a:br>
              <a:rPr lang="ru-RU" sz="1400" dirty="0">
                <a:solidFill>
                  <a:srgbClr val="FFD086"/>
                </a:solidFill>
                <a:latin typeface="+mj-lt"/>
              </a:rPr>
            </a:br>
            <a:r>
              <a:rPr lang="ru-RU" sz="1400" dirty="0">
                <a:solidFill>
                  <a:srgbClr val="FFD086"/>
                </a:solidFill>
                <a:latin typeface="+mj-lt"/>
              </a:rPr>
              <a:t>связей </a:t>
            </a:r>
            <a:br>
              <a:rPr lang="ru-RU" sz="1400" dirty="0">
                <a:solidFill>
                  <a:srgbClr val="FFD086"/>
                </a:solidFill>
                <a:latin typeface="+mj-lt"/>
              </a:rPr>
            </a:b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(в данном примере не требуется, т.к. элемент</a:t>
            </a:r>
            <a:b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матрицы настроен на вспомогательный класс)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EF702F0-AA49-4522-8645-94BDC449D60F}"/>
              </a:ext>
            </a:extLst>
          </p:cNvPr>
          <p:cNvSpPr txBox="1"/>
          <p:nvPr/>
        </p:nvSpPr>
        <p:spPr>
          <a:xfrm>
            <a:off x="2584976" y="2601193"/>
            <a:ext cx="1247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Представляет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FE06F05-0885-47CA-A1CA-79455AC12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039" y="4825945"/>
            <a:ext cx="4658375" cy="11050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3CEB01-7CFB-4930-8D93-7D3B2702EA8D}"/>
              </a:ext>
            </a:extLst>
          </p:cNvPr>
          <p:cNvSpPr txBox="1"/>
          <p:nvPr/>
        </p:nvSpPr>
        <p:spPr>
          <a:xfrm>
            <a:off x="472436" y="3524820"/>
            <a:ext cx="2037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Символ «Дорожка </a:t>
            </a:r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BPMN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C71795-1E2E-49A3-8EF5-A6CDC193B561}"/>
              </a:ext>
            </a:extLst>
          </p:cNvPr>
          <p:cNvSpPr txBox="1"/>
          <p:nvPr/>
        </p:nvSpPr>
        <p:spPr>
          <a:xfrm>
            <a:off x="4139312" y="3245818"/>
            <a:ext cx="2037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Класс «Дорожка </a:t>
            </a:r>
            <a:r>
              <a:rPr lang="en-US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BPMN</a:t>
            </a:r>
            <a:r>
              <a:rPr lang="ru-RU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3327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siness Studio 7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1" id="{4E1556B7-A613-4E49-AD7F-17730B230B62}" vid="{376CDB8C-6B6B-4644-8371-B3B3FCD891F9}"/>
    </a:ext>
  </a:extLst>
</a:theme>
</file>

<file path=ppt/theme/theme2.xml><?xml version="1.0" encoding="utf-8"?>
<a:theme xmlns:a="http://schemas.openxmlformats.org/drawingml/2006/main" name="Тема Office">
  <a:themeElements>
    <a:clrScheme name="Другая 11">
      <a:dk1>
        <a:srgbClr val="FFD08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1" id="{4E1556B7-A613-4E49-AD7F-17730B230B62}" vid="{9723D4B4-82EA-45DB-9253-ABAA967AD940}"/>
    </a:ext>
  </a:extLst>
</a:theme>
</file>

<file path=ppt/theme/theme3.xml><?xml version="1.0" encoding="utf-8"?>
<a:theme xmlns:a="http://schemas.openxmlformats.org/drawingml/2006/main" name="1_Тема Office">
  <a:themeElements>
    <a:clrScheme name="Другая 9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siness Studio 7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1" id="{4E1556B7-A613-4E49-AD7F-17730B230B62}" vid="{8DCE5ADC-6B39-4E54-9FE2-3A47505CA8F3}"/>
    </a:ext>
  </a:extLst>
</a:theme>
</file>

<file path=ppt/theme/theme4.xml><?xml version="1.0" encoding="utf-8"?>
<a:theme xmlns:a="http://schemas.openxmlformats.org/drawingml/2006/main" name="2_Тема Office">
  <a:themeElements>
    <a:clrScheme name="Другая 1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siness Studio 7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1" id="{4E1556B7-A613-4E49-AD7F-17730B230B62}" vid="{7D8F5042-F04B-4BD6-81F4-CFA8E3838260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21448</TotalTime>
  <Words>323</Words>
  <Application>Microsoft Office PowerPoint</Application>
  <PresentationFormat>Широкоэкранный</PresentationFormat>
  <Paragraphs>101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Arial</vt:lpstr>
      <vt:lpstr>Calibri</vt:lpstr>
      <vt:lpstr>Humnst777 Cn BT</vt:lpstr>
      <vt:lpstr>Montserrat SemiBold</vt:lpstr>
      <vt:lpstr>Roboto</vt:lpstr>
      <vt:lpstr>Roboto Bold</vt:lpstr>
      <vt:lpstr>Roboto light</vt:lpstr>
      <vt:lpstr>Roboto light</vt:lpstr>
      <vt:lpstr>Roboto Medium</vt:lpstr>
      <vt:lpstr>Wingdings</vt:lpstr>
      <vt:lpstr>Специальное оформление</vt:lpstr>
      <vt:lpstr>Тема Office</vt:lpstr>
      <vt:lpstr>1_Тема Office</vt:lpstr>
      <vt:lpstr>2_Тема Office</vt:lpstr>
      <vt:lpstr>Презентация PowerPoint</vt:lpstr>
      <vt:lpstr>План выступления</vt:lpstr>
      <vt:lpstr>1. Новая реальность моделирования корпоративной архитектуры</vt:lpstr>
      <vt:lpstr>2. Пример кастомного архитектурного фреймворка</vt:lpstr>
      <vt:lpstr>2. Пример кастомного архитектурного фреймворка</vt:lpstr>
      <vt:lpstr>2. Пример кастомного архитектурного фреймворка</vt:lpstr>
      <vt:lpstr>4. У самурая нет цели, только путь…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Дмитрий Пинаев</cp:lastModifiedBy>
  <cp:revision>137</cp:revision>
  <dcterms:created xsi:type="dcterms:W3CDTF">2025-10-10T13:38:47Z</dcterms:created>
  <dcterms:modified xsi:type="dcterms:W3CDTF">2026-02-03T08:12:15Z</dcterms:modified>
</cp:coreProperties>
</file>